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4" r:id="rId5"/>
  </p:sldMasterIdLst>
  <p:notesMasterIdLst>
    <p:notesMasterId r:id="rId28"/>
  </p:notesMasterIdLst>
  <p:handoutMasterIdLst>
    <p:handoutMasterId r:id="rId29"/>
  </p:handoutMasterIdLst>
  <p:sldIdLst>
    <p:sldId id="276" r:id="rId6"/>
    <p:sldId id="267" r:id="rId7"/>
    <p:sldId id="336" r:id="rId8"/>
    <p:sldId id="311" r:id="rId9"/>
    <p:sldId id="261" r:id="rId10"/>
    <p:sldId id="273" r:id="rId11"/>
    <p:sldId id="371" r:id="rId12"/>
    <p:sldId id="376" r:id="rId13"/>
    <p:sldId id="372" r:id="rId14"/>
    <p:sldId id="377" r:id="rId15"/>
    <p:sldId id="353" r:id="rId16"/>
    <p:sldId id="357" r:id="rId17"/>
    <p:sldId id="358" r:id="rId18"/>
    <p:sldId id="362" r:id="rId19"/>
    <p:sldId id="368" r:id="rId20"/>
    <p:sldId id="300" r:id="rId21"/>
    <p:sldId id="347" r:id="rId22"/>
    <p:sldId id="268" r:id="rId23"/>
    <p:sldId id="369" r:id="rId24"/>
    <p:sldId id="322" r:id="rId25"/>
    <p:sldId id="375" r:id="rId26"/>
    <p:sldId id="370" r:id="rId27"/>
  </p:sldIdLst>
  <p:sldSz cx="12192000" cy="6858000"/>
  <p:notesSz cx="6669088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333333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6"/>
            <a:ext cx="2889250" cy="493712"/>
          </a:xfrm>
          <a:prstGeom prst="rect">
            <a:avLst/>
          </a:prstGeom>
        </p:spPr>
        <p:txBody>
          <a:bodyPr vert="horz" lIns="91406" tIns="45702" rIns="91406" bIns="45702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8252" y="6"/>
            <a:ext cx="2889250" cy="493712"/>
          </a:xfrm>
          <a:prstGeom prst="rect">
            <a:avLst/>
          </a:prstGeom>
        </p:spPr>
        <p:txBody>
          <a:bodyPr vert="horz" lIns="91406" tIns="45702" rIns="91406" bIns="45702" rtlCol="0"/>
          <a:lstStyle>
            <a:lvl1pPr algn="r">
              <a:defRPr sz="1200"/>
            </a:lvl1pPr>
          </a:lstStyle>
          <a:p>
            <a:fld id="{B13E93F8-4349-491F-B1C1-48305DE06E57}" type="datetimeFigureOut">
              <a:rPr lang="de-DE" smtClean="0"/>
              <a:t>07.10.2024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377366"/>
            <a:ext cx="2889250" cy="493711"/>
          </a:xfrm>
          <a:prstGeom prst="rect">
            <a:avLst/>
          </a:prstGeom>
        </p:spPr>
        <p:txBody>
          <a:bodyPr vert="horz" lIns="91406" tIns="45702" rIns="91406" bIns="45702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8252" y="9377366"/>
            <a:ext cx="2889250" cy="493711"/>
          </a:xfrm>
          <a:prstGeom prst="rect">
            <a:avLst/>
          </a:prstGeom>
        </p:spPr>
        <p:txBody>
          <a:bodyPr vert="horz" lIns="91406" tIns="45702" rIns="91406" bIns="45702" rtlCol="0" anchor="b"/>
          <a:lstStyle>
            <a:lvl1pPr algn="r">
              <a:defRPr sz="1200"/>
            </a:lvl1pPr>
          </a:lstStyle>
          <a:p>
            <a:fld id="{3214E6B0-6AA1-49F7-B861-2FF10DD1D6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1536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90568" cy="493874"/>
          </a:xfrm>
          <a:prstGeom prst="rect">
            <a:avLst/>
          </a:prstGeom>
        </p:spPr>
        <p:txBody>
          <a:bodyPr vert="horz" lIns="91406" tIns="45702" rIns="91406" bIns="45702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6948" y="1"/>
            <a:ext cx="2890568" cy="493874"/>
          </a:xfrm>
          <a:prstGeom prst="rect">
            <a:avLst/>
          </a:prstGeom>
        </p:spPr>
        <p:txBody>
          <a:bodyPr vert="horz" lIns="91406" tIns="45702" rIns="91406" bIns="45702" rtlCol="0"/>
          <a:lstStyle>
            <a:lvl1pPr algn="r">
              <a:defRPr sz="1200"/>
            </a:lvl1pPr>
          </a:lstStyle>
          <a:p>
            <a:fld id="{1831A793-BFE1-408E-B96D-26848A6D2682}" type="datetimeFigureOut">
              <a:rPr lang="de-DE" smtClean="0"/>
              <a:t>07.10.2024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863" y="739775"/>
            <a:ext cx="6583362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6" tIns="45702" rIns="91406" bIns="45702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7542" y="4690201"/>
            <a:ext cx="5334011" cy="4441657"/>
          </a:xfrm>
          <a:prstGeom prst="rect">
            <a:avLst/>
          </a:prstGeom>
        </p:spPr>
        <p:txBody>
          <a:bodyPr vert="horz" lIns="91406" tIns="45702" rIns="91406" bIns="45702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377187"/>
            <a:ext cx="2890568" cy="493874"/>
          </a:xfrm>
          <a:prstGeom prst="rect">
            <a:avLst/>
          </a:prstGeom>
        </p:spPr>
        <p:txBody>
          <a:bodyPr vert="horz" lIns="91406" tIns="45702" rIns="91406" bIns="45702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6948" y="9377187"/>
            <a:ext cx="2890568" cy="493874"/>
          </a:xfrm>
          <a:prstGeom prst="rect">
            <a:avLst/>
          </a:prstGeom>
        </p:spPr>
        <p:txBody>
          <a:bodyPr vert="horz" lIns="91406" tIns="45702" rIns="91406" bIns="45702" rtlCol="0" anchor="b"/>
          <a:lstStyle>
            <a:lvl1pPr algn="r">
              <a:defRPr sz="1200"/>
            </a:lvl1pPr>
          </a:lstStyle>
          <a:p>
            <a:fld id="{0615B84B-33E2-4C87-8CDB-AD6A0E36BA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294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479EEB-E90E-4F75-A60B-E521C4BFD9E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1780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0CB83-C94D-480C-8D48-9B32249A8E49}" type="datetimeFigureOut">
              <a:rPr lang="de-AT" smtClean="0"/>
              <a:t>07.10.2024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C1B39-5724-4DFB-8AFB-266EC8F46F57}" type="slidenum">
              <a:rPr lang="de-AT" smtClean="0"/>
              <a:t>‹Nr.›</a:t>
            </a:fld>
            <a:endParaRPr lang="de-AT"/>
          </a:p>
        </p:txBody>
      </p:sp>
      <p:pic>
        <p:nvPicPr>
          <p:cNvPr id="7" name="Bild 10" descr="logo_mit_weissraum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132" y="59465"/>
            <a:ext cx="2155016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278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0CB83-C94D-480C-8D48-9B32249A8E49}" type="datetimeFigureOut">
              <a:rPr lang="de-AT" smtClean="0"/>
              <a:t>07.10.2024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C1B39-5724-4DFB-8AFB-266EC8F46F57}" type="slidenum">
              <a:rPr lang="de-AT" smtClean="0"/>
              <a:t>‹Nr.›</a:t>
            </a:fld>
            <a:endParaRPr lang="de-AT"/>
          </a:p>
        </p:txBody>
      </p:sp>
      <p:grpSp>
        <p:nvGrpSpPr>
          <p:cNvPr id="7" name="Gruppieren 6"/>
          <p:cNvGrpSpPr/>
          <p:nvPr userDrawn="1"/>
        </p:nvGrpSpPr>
        <p:grpSpPr>
          <a:xfrm rot="10800000" flipV="1">
            <a:off x="0" y="6117601"/>
            <a:ext cx="12192000" cy="59362"/>
            <a:chOff x="0" y="6065051"/>
            <a:chExt cx="9257862" cy="52550"/>
          </a:xfrm>
        </p:grpSpPr>
        <p:cxnSp>
          <p:nvCxnSpPr>
            <p:cNvPr id="8" name="Gerade Verbindung 6"/>
            <p:cNvCxnSpPr/>
            <p:nvPr userDrawn="1"/>
          </p:nvCxnSpPr>
          <p:spPr>
            <a:xfrm>
              <a:off x="0" y="6065051"/>
              <a:ext cx="9257862" cy="0"/>
            </a:xfrm>
            <a:prstGeom prst="line">
              <a:avLst/>
            </a:prstGeom>
            <a:ln w="57150" cmpd="sng">
              <a:solidFill>
                <a:srgbClr val="B0BEC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7"/>
            <p:cNvCxnSpPr/>
            <p:nvPr userDrawn="1"/>
          </p:nvCxnSpPr>
          <p:spPr>
            <a:xfrm>
              <a:off x="0" y="6117601"/>
              <a:ext cx="9257862" cy="0"/>
            </a:xfrm>
            <a:prstGeom prst="line">
              <a:avLst/>
            </a:prstGeom>
            <a:ln w="57150" cmpd="sng">
              <a:solidFill>
                <a:srgbClr val="586B7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21703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0CB83-C94D-480C-8D48-9B32249A8E49}" type="datetimeFigureOut">
              <a:rPr lang="de-AT" smtClean="0"/>
              <a:t>07.10.2024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C1B39-5724-4DFB-8AFB-266EC8F46F57}" type="slidenum">
              <a:rPr lang="de-AT" smtClean="0"/>
              <a:t>‹Nr.›</a:t>
            </a:fld>
            <a:endParaRPr lang="de-AT"/>
          </a:p>
        </p:txBody>
      </p:sp>
      <p:grpSp>
        <p:nvGrpSpPr>
          <p:cNvPr id="7" name="Gruppieren 6"/>
          <p:cNvGrpSpPr/>
          <p:nvPr userDrawn="1"/>
        </p:nvGrpSpPr>
        <p:grpSpPr>
          <a:xfrm rot="10800000" flipV="1">
            <a:off x="0" y="6117601"/>
            <a:ext cx="12192000" cy="59362"/>
            <a:chOff x="0" y="6065051"/>
            <a:chExt cx="9257862" cy="52550"/>
          </a:xfrm>
        </p:grpSpPr>
        <p:cxnSp>
          <p:nvCxnSpPr>
            <p:cNvPr id="8" name="Gerade Verbindung 6"/>
            <p:cNvCxnSpPr/>
            <p:nvPr userDrawn="1"/>
          </p:nvCxnSpPr>
          <p:spPr>
            <a:xfrm>
              <a:off x="0" y="6065051"/>
              <a:ext cx="9257862" cy="0"/>
            </a:xfrm>
            <a:prstGeom prst="line">
              <a:avLst/>
            </a:prstGeom>
            <a:ln w="57150" cmpd="sng">
              <a:solidFill>
                <a:srgbClr val="B0BEC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7"/>
            <p:cNvCxnSpPr/>
            <p:nvPr userDrawn="1"/>
          </p:nvCxnSpPr>
          <p:spPr>
            <a:xfrm>
              <a:off x="0" y="6117601"/>
              <a:ext cx="9257862" cy="0"/>
            </a:xfrm>
            <a:prstGeom prst="line">
              <a:avLst/>
            </a:prstGeom>
            <a:ln w="57150" cmpd="sng">
              <a:solidFill>
                <a:srgbClr val="586B7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79452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6442-E359-47B2-9199-B60FCFC17CE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07.10.2024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75CF6-9518-4C1C-A894-9A7F87B60BC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349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6442-E359-47B2-9199-B60FCFC17CE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07.10.2024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75CF6-9518-4C1C-A894-9A7F87B60BC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717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6442-E359-47B2-9199-B60FCFC17CE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07.10.2024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75CF6-9518-4C1C-A894-9A7F87B60BC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209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6442-E359-47B2-9199-B60FCFC17CE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07.10.2024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75CF6-9518-4C1C-A894-9A7F87B60BC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25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6442-E359-47B2-9199-B60FCFC17CE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07.10.2024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75CF6-9518-4C1C-A894-9A7F87B60BC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134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6442-E359-47B2-9199-B60FCFC17CE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07.10.2024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75CF6-9518-4C1C-A894-9A7F87B60BC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1073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6442-E359-47B2-9199-B60FCFC17CE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07.10.2024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75CF6-9518-4C1C-A894-9A7F87B60BC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480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6442-E359-47B2-9199-B60FCFC17CE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07.10.2024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75CF6-9518-4C1C-A894-9A7F87B60BC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930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0CB83-C94D-480C-8D48-9B32249A8E49}" type="datetimeFigureOut">
              <a:rPr lang="de-AT" smtClean="0"/>
              <a:t>07.10.2024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C1B39-5724-4DFB-8AFB-266EC8F46F57}" type="slidenum">
              <a:rPr lang="de-AT" smtClean="0"/>
              <a:t>‹Nr.›</a:t>
            </a:fld>
            <a:endParaRPr lang="de-AT"/>
          </a:p>
        </p:txBody>
      </p:sp>
      <p:pic>
        <p:nvPicPr>
          <p:cNvPr id="7" name="Bild 10" descr="logo_mit_weissraum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132" y="59465"/>
            <a:ext cx="2155016" cy="1412776"/>
          </a:xfrm>
          <a:prstGeom prst="rect">
            <a:avLst/>
          </a:prstGeom>
        </p:spPr>
      </p:pic>
      <p:grpSp>
        <p:nvGrpSpPr>
          <p:cNvPr id="11" name="Gruppieren 10"/>
          <p:cNvGrpSpPr/>
          <p:nvPr userDrawn="1"/>
        </p:nvGrpSpPr>
        <p:grpSpPr>
          <a:xfrm>
            <a:off x="0" y="1606843"/>
            <a:ext cx="12192000" cy="45719"/>
            <a:chOff x="0" y="1525907"/>
            <a:chExt cx="9144002" cy="51459"/>
          </a:xfrm>
        </p:grpSpPr>
        <p:cxnSp>
          <p:nvCxnSpPr>
            <p:cNvPr id="12" name="Gerade Verbindung 8"/>
            <p:cNvCxnSpPr/>
            <p:nvPr userDrawn="1"/>
          </p:nvCxnSpPr>
          <p:spPr>
            <a:xfrm>
              <a:off x="3" y="1577366"/>
              <a:ext cx="9143999" cy="0"/>
            </a:xfrm>
            <a:prstGeom prst="line">
              <a:avLst/>
            </a:prstGeom>
            <a:ln w="57150" cmpd="sng">
              <a:solidFill>
                <a:srgbClr val="70A3D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9"/>
            <p:cNvCxnSpPr/>
            <p:nvPr userDrawn="1"/>
          </p:nvCxnSpPr>
          <p:spPr>
            <a:xfrm>
              <a:off x="0" y="1525907"/>
              <a:ext cx="9144000" cy="0"/>
            </a:xfrm>
            <a:prstGeom prst="line">
              <a:avLst/>
            </a:prstGeom>
            <a:ln w="57150" cmpd="sng">
              <a:solidFill>
                <a:srgbClr val="CFE5F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pieren 13"/>
          <p:cNvGrpSpPr/>
          <p:nvPr userDrawn="1"/>
        </p:nvGrpSpPr>
        <p:grpSpPr>
          <a:xfrm rot="10800000" flipV="1">
            <a:off x="0" y="6117601"/>
            <a:ext cx="12192000" cy="59362"/>
            <a:chOff x="0" y="6065051"/>
            <a:chExt cx="9257862" cy="52550"/>
          </a:xfrm>
        </p:grpSpPr>
        <p:cxnSp>
          <p:nvCxnSpPr>
            <p:cNvPr id="15" name="Gerade Verbindung 6"/>
            <p:cNvCxnSpPr/>
            <p:nvPr userDrawn="1"/>
          </p:nvCxnSpPr>
          <p:spPr>
            <a:xfrm>
              <a:off x="0" y="6065051"/>
              <a:ext cx="9257862" cy="0"/>
            </a:xfrm>
            <a:prstGeom prst="line">
              <a:avLst/>
            </a:prstGeom>
            <a:ln w="57150" cmpd="sng">
              <a:solidFill>
                <a:srgbClr val="B0BEC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7"/>
            <p:cNvCxnSpPr/>
            <p:nvPr userDrawn="1"/>
          </p:nvCxnSpPr>
          <p:spPr>
            <a:xfrm>
              <a:off x="0" y="6117601"/>
              <a:ext cx="9257862" cy="0"/>
            </a:xfrm>
            <a:prstGeom prst="line">
              <a:avLst/>
            </a:prstGeom>
            <a:ln w="57150" cmpd="sng">
              <a:solidFill>
                <a:srgbClr val="586B7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361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6442-E359-47B2-9199-B60FCFC17CE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07.10.2024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75CF6-9518-4C1C-A894-9A7F87B60BC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9170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6442-E359-47B2-9199-B60FCFC17CE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07.10.2024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75CF6-9518-4C1C-A894-9A7F87B60BC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331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6442-E359-47B2-9199-B60FCFC17CE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07.10.2024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75CF6-9518-4C1C-A894-9A7F87B60BC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760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0CB83-C94D-480C-8D48-9B32249A8E49}" type="datetimeFigureOut">
              <a:rPr lang="de-AT" smtClean="0"/>
              <a:t>07.10.2024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C1B39-5724-4DFB-8AFB-266EC8F46F57}" type="slidenum">
              <a:rPr lang="de-AT" smtClean="0"/>
              <a:t>‹Nr.›</a:t>
            </a:fld>
            <a:endParaRPr lang="de-AT"/>
          </a:p>
        </p:txBody>
      </p:sp>
      <p:grpSp>
        <p:nvGrpSpPr>
          <p:cNvPr id="7" name="Gruppieren 6"/>
          <p:cNvGrpSpPr/>
          <p:nvPr userDrawn="1"/>
        </p:nvGrpSpPr>
        <p:grpSpPr>
          <a:xfrm>
            <a:off x="0" y="1606843"/>
            <a:ext cx="12192000" cy="45719"/>
            <a:chOff x="0" y="1525907"/>
            <a:chExt cx="9144002" cy="51459"/>
          </a:xfrm>
        </p:grpSpPr>
        <p:cxnSp>
          <p:nvCxnSpPr>
            <p:cNvPr id="8" name="Gerade Verbindung 8"/>
            <p:cNvCxnSpPr/>
            <p:nvPr userDrawn="1"/>
          </p:nvCxnSpPr>
          <p:spPr>
            <a:xfrm>
              <a:off x="3" y="1577366"/>
              <a:ext cx="9143999" cy="0"/>
            </a:xfrm>
            <a:prstGeom prst="line">
              <a:avLst/>
            </a:prstGeom>
            <a:ln w="57150" cmpd="sng">
              <a:solidFill>
                <a:srgbClr val="70A3D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9"/>
            <p:cNvCxnSpPr/>
            <p:nvPr userDrawn="1"/>
          </p:nvCxnSpPr>
          <p:spPr>
            <a:xfrm>
              <a:off x="0" y="1525907"/>
              <a:ext cx="9144000" cy="0"/>
            </a:xfrm>
            <a:prstGeom prst="line">
              <a:avLst/>
            </a:prstGeom>
            <a:ln w="57150" cmpd="sng">
              <a:solidFill>
                <a:srgbClr val="CFE5F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uppieren 9"/>
          <p:cNvGrpSpPr/>
          <p:nvPr userDrawn="1"/>
        </p:nvGrpSpPr>
        <p:grpSpPr>
          <a:xfrm rot="10800000" flipV="1">
            <a:off x="0" y="6117601"/>
            <a:ext cx="12192000" cy="59362"/>
            <a:chOff x="0" y="6065051"/>
            <a:chExt cx="9257862" cy="52550"/>
          </a:xfrm>
        </p:grpSpPr>
        <p:cxnSp>
          <p:nvCxnSpPr>
            <p:cNvPr id="11" name="Gerade Verbindung 6"/>
            <p:cNvCxnSpPr/>
            <p:nvPr userDrawn="1"/>
          </p:nvCxnSpPr>
          <p:spPr>
            <a:xfrm>
              <a:off x="0" y="6065051"/>
              <a:ext cx="9257862" cy="0"/>
            </a:xfrm>
            <a:prstGeom prst="line">
              <a:avLst/>
            </a:prstGeom>
            <a:ln w="57150" cmpd="sng">
              <a:solidFill>
                <a:srgbClr val="B0BEC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7"/>
            <p:cNvCxnSpPr/>
            <p:nvPr userDrawn="1"/>
          </p:nvCxnSpPr>
          <p:spPr>
            <a:xfrm>
              <a:off x="0" y="6117601"/>
              <a:ext cx="9257862" cy="0"/>
            </a:xfrm>
            <a:prstGeom prst="line">
              <a:avLst/>
            </a:prstGeom>
            <a:ln w="57150" cmpd="sng">
              <a:solidFill>
                <a:srgbClr val="586B7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99103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0CB83-C94D-480C-8D48-9B32249A8E49}" type="datetimeFigureOut">
              <a:rPr lang="de-AT" smtClean="0"/>
              <a:t>07.10.2024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C1B39-5724-4DFB-8AFB-266EC8F46F57}" type="slidenum">
              <a:rPr lang="de-AT" smtClean="0"/>
              <a:t>‹Nr.›</a:t>
            </a:fld>
            <a:endParaRPr lang="de-AT"/>
          </a:p>
        </p:txBody>
      </p:sp>
      <p:grpSp>
        <p:nvGrpSpPr>
          <p:cNvPr id="8" name="Gruppieren 7"/>
          <p:cNvGrpSpPr/>
          <p:nvPr userDrawn="1"/>
        </p:nvGrpSpPr>
        <p:grpSpPr>
          <a:xfrm>
            <a:off x="0" y="1606843"/>
            <a:ext cx="12192000" cy="45719"/>
            <a:chOff x="0" y="1525907"/>
            <a:chExt cx="9144002" cy="51459"/>
          </a:xfrm>
        </p:grpSpPr>
        <p:cxnSp>
          <p:nvCxnSpPr>
            <p:cNvPr id="9" name="Gerade Verbindung 8"/>
            <p:cNvCxnSpPr/>
            <p:nvPr userDrawn="1"/>
          </p:nvCxnSpPr>
          <p:spPr>
            <a:xfrm>
              <a:off x="3" y="1577366"/>
              <a:ext cx="9143999" cy="0"/>
            </a:xfrm>
            <a:prstGeom prst="line">
              <a:avLst/>
            </a:prstGeom>
            <a:ln w="57150" cmpd="sng">
              <a:solidFill>
                <a:srgbClr val="70A3D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9"/>
            <p:cNvCxnSpPr/>
            <p:nvPr userDrawn="1"/>
          </p:nvCxnSpPr>
          <p:spPr>
            <a:xfrm>
              <a:off x="0" y="1525907"/>
              <a:ext cx="9144000" cy="0"/>
            </a:xfrm>
            <a:prstGeom prst="line">
              <a:avLst/>
            </a:prstGeom>
            <a:ln w="57150" cmpd="sng">
              <a:solidFill>
                <a:srgbClr val="CFE5F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pieren 10"/>
          <p:cNvGrpSpPr/>
          <p:nvPr userDrawn="1"/>
        </p:nvGrpSpPr>
        <p:grpSpPr>
          <a:xfrm rot="10800000" flipV="1">
            <a:off x="0" y="6117601"/>
            <a:ext cx="12192000" cy="59362"/>
            <a:chOff x="0" y="6065051"/>
            <a:chExt cx="9257862" cy="52550"/>
          </a:xfrm>
        </p:grpSpPr>
        <p:cxnSp>
          <p:nvCxnSpPr>
            <p:cNvPr id="12" name="Gerade Verbindung 6"/>
            <p:cNvCxnSpPr/>
            <p:nvPr userDrawn="1"/>
          </p:nvCxnSpPr>
          <p:spPr>
            <a:xfrm>
              <a:off x="0" y="6065051"/>
              <a:ext cx="9257862" cy="0"/>
            </a:xfrm>
            <a:prstGeom prst="line">
              <a:avLst/>
            </a:prstGeom>
            <a:ln w="57150" cmpd="sng">
              <a:solidFill>
                <a:srgbClr val="B0BEC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7"/>
            <p:cNvCxnSpPr/>
            <p:nvPr userDrawn="1"/>
          </p:nvCxnSpPr>
          <p:spPr>
            <a:xfrm>
              <a:off x="0" y="6117601"/>
              <a:ext cx="9257862" cy="0"/>
            </a:xfrm>
            <a:prstGeom prst="line">
              <a:avLst/>
            </a:prstGeom>
            <a:ln w="57150" cmpd="sng">
              <a:solidFill>
                <a:srgbClr val="586B7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99051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0CB83-C94D-480C-8D48-9B32249A8E49}" type="datetimeFigureOut">
              <a:rPr lang="de-AT" smtClean="0"/>
              <a:t>07.10.2024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C1B39-5724-4DFB-8AFB-266EC8F46F57}" type="slidenum">
              <a:rPr lang="de-AT" smtClean="0"/>
              <a:t>‹Nr.›</a:t>
            </a:fld>
            <a:endParaRPr lang="de-AT"/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0" y="1606843"/>
            <a:ext cx="12192000" cy="45719"/>
            <a:chOff x="0" y="1525907"/>
            <a:chExt cx="9144002" cy="51459"/>
          </a:xfrm>
        </p:grpSpPr>
        <p:cxnSp>
          <p:nvCxnSpPr>
            <p:cNvPr id="11" name="Gerade Verbindung 8"/>
            <p:cNvCxnSpPr/>
            <p:nvPr userDrawn="1"/>
          </p:nvCxnSpPr>
          <p:spPr>
            <a:xfrm>
              <a:off x="3" y="1577366"/>
              <a:ext cx="9143999" cy="0"/>
            </a:xfrm>
            <a:prstGeom prst="line">
              <a:avLst/>
            </a:prstGeom>
            <a:ln w="57150" cmpd="sng">
              <a:solidFill>
                <a:srgbClr val="70A3D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9"/>
            <p:cNvCxnSpPr/>
            <p:nvPr userDrawn="1"/>
          </p:nvCxnSpPr>
          <p:spPr>
            <a:xfrm>
              <a:off x="0" y="1525907"/>
              <a:ext cx="9144000" cy="0"/>
            </a:xfrm>
            <a:prstGeom prst="line">
              <a:avLst/>
            </a:prstGeom>
            <a:ln w="57150" cmpd="sng">
              <a:solidFill>
                <a:srgbClr val="CFE5F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uppieren 12"/>
          <p:cNvGrpSpPr/>
          <p:nvPr userDrawn="1"/>
        </p:nvGrpSpPr>
        <p:grpSpPr>
          <a:xfrm rot="10800000" flipV="1">
            <a:off x="0" y="6117601"/>
            <a:ext cx="12192000" cy="59362"/>
            <a:chOff x="0" y="6065051"/>
            <a:chExt cx="9257862" cy="52550"/>
          </a:xfrm>
        </p:grpSpPr>
        <p:cxnSp>
          <p:nvCxnSpPr>
            <p:cNvPr id="14" name="Gerade Verbindung 6"/>
            <p:cNvCxnSpPr/>
            <p:nvPr userDrawn="1"/>
          </p:nvCxnSpPr>
          <p:spPr>
            <a:xfrm>
              <a:off x="0" y="6065051"/>
              <a:ext cx="9257862" cy="0"/>
            </a:xfrm>
            <a:prstGeom prst="line">
              <a:avLst/>
            </a:prstGeom>
            <a:ln w="57150" cmpd="sng">
              <a:solidFill>
                <a:srgbClr val="B0BEC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7"/>
            <p:cNvCxnSpPr/>
            <p:nvPr userDrawn="1"/>
          </p:nvCxnSpPr>
          <p:spPr>
            <a:xfrm>
              <a:off x="0" y="6117601"/>
              <a:ext cx="9257862" cy="0"/>
            </a:xfrm>
            <a:prstGeom prst="line">
              <a:avLst/>
            </a:prstGeom>
            <a:ln w="57150" cmpd="sng">
              <a:solidFill>
                <a:srgbClr val="586B7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6622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0CB83-C94D-480C-8D48-9B32249A8E49}" type="datetimeFigureOut">
              <a:rPr lang="de-AT" smtClean="0"/>
              <a:t>07.10.2024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C1B39-5724-4DFB-8AFB-266EC8F46F57}" type="slidenum">
              <a:rPr lang="de-AT" smtClean="0"/>
              <a:t>‹Nr.›</a:t>
            </a:fld>
            <a:endParaRPr lang="de-AT"/>
          </a:p>
        </p:txBody>
      </p:sp>
      <p:grpSp>
        <p:nvGrpSpPr>
          <p:cNvPr id="6" name="Gruppieren 5"/>
          <p:cNvGrpSpPr/>
          <p:nvPr userDrawn="1"/>
        </p:nvGrpSpPr>
        <p:grpSpPr>
          <a:xfrm>
            <a:off x="0" y="1606843"/>
            <a:ext cx="12192000" cy="45719"/>
            <a:chOff x="0" y="1525907"/>
            <a:chExt cx="9144002" cy="51459"/>
          </a:xfrm>
        </p:grpSpPr>
        <p:cxnSp>
          <p:nvCxnSpPr>
            <p:cNvPr id="7" name="Gerade Verbindung 8"/>
            <p:cNvCxnSpPr/>
            <p:nvPr userDrawn="1"/>
          </p:nvCxnSpPr>
          <p:spPr>
            <a:xfrm>
              <a:off x="3" y="1577366"/>
              <a:ext cx="9143999" cy="0"/>
            </a:xfrm>
            <a:prstGeom prst="line">
              <a:avLst/>
            </a:prstGeom>
            <a:ln w="57150" cmpd="sng">
              <a:solidFill>
                <a:srgbClr val="70A3D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9"/>
            <p:cNvCxnSpPr/>
            <p:nvPr userDrawn="1"/>
          </p:nvCxnSpPr>
          <p:spPr>
            <a:xfrm>
              <a:off x="0" y="1525907"/>
              <a:ext cx="9144000" cy="0"/>
            </a:xfrm>
            <a:prstGeom prst="line">
              <a:avLst/>
            </a:prstGeom>
            <a:ln w="57150" cmpd="sng">
              <a:solidFill>
                <a:srgbClr val="CFE5F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uppieren 8"/>
          <p:cNvGrpSpPr/>
          <p:nvPr userDrawn="1"/>
        </p:nvGrpSpPr>
        <p:grpSpPr>
          <a:xfrm rot="10800000" flipV="1">
            <a:off x="0" y="6117601"/>
            <a:ext cx="12192000" cy="59362"/>
            <a:chOff x="0" y="6065051"/>
            <a:chExt cx="9257862" cy="52550"/>
          </a:xfrm>
        </p:grpSpPr>
        <p:cxnSp>
          <p:nvCxnSpPr>
            <p:cNvPr id="10" name="Gerade Verbindung 6"/>
            <p:cNvCxnSpPr/>
            <p:nvPr userDrawn="1"/>
          </p:nvCxnSpPr>
          <p:spPr>
            <a:xfrm>
              <a:off x="0" y="6065051"/>
              <a:ext cx="9257862" cy="0"/>
            </a:xfrm>
            <a:prstGeom prst="line">
              <a:avLst/>
            </a:prstGeom>
            <a:ln w="57150" cmpd="sng">
              <a:solidFill>
                <a:srgbClr val="B0BEC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7"/>
            <p:cNvCxnSpPr/>
            <p:nvPr userDrawn="1"/>
          </p:nvCxnSpPr>
          <p:spPr>
            <a:xfrm>
              <a:off x="0" y="6117601"/>
              <a:ext cx="9257862" cy="0"/>
            </a:xfrm>
            <a:prstGeom prst="line">
              <a:avLst/>
            </a:prstGeom>
            <a:ln w="57150" cmpd="sng">
              <a:solidFill>
                <a:srgbClr val="586B7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2301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0CB83-C94D-480C-8D48-9B32249A8E49}" type="datetimeFigureOut">
              <a:rPr lang="de-AT" smtClean="0"/>
              <a:t>07.10.2024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C1B39-5724-4DFB-8AFB-266EC8F46F57}" type="slidenum">
              <a:rPr lang="de-AT" smtClean="0"/>
              <a:t>‹Nr.›</a:t>
            </a:fld>
            <a:endParaRPr lang="de-AT"/>
          </a:p>
        </p:txBody>
      </p:sp>
      <p:grpSp>
        <p:nvGrpSpPr>
          <p:cNvPr id="5" name="Gruppieren 4"/>
          <p:cNvGrpSpPr/>
          <p:nvPr userDrawn="1"/>
        </p:nvGrpSpPr>
        <p:grpSpPr>
          <a:xfrm>
            <a:off x="0" y="1606843"/>
            <a:ext cx="12192000" cy="45719"/>
            <a:chOff x="0" y="1525907"/>
            <a:chExt cx="9144002" cy="51459"/>
          </a:xfrm>
        </p:grpSpPr>
        <p:cxnSp>
          <p:nvCxnSpPr>
            <p:cNvPr id="6" name="Gerade Verbindung 8"/>
            <p:cNvCxnSpPr/>
            <p:nvPr userDrawn="1"/>
          </p:nvCxnSpPr>
          <p:spPr>
            <a:xfrm>
              <a:off x="3" y="1577366"/>
              <a:ext cx="9143999" cy="0"/>
            </a:xfrm>
            <a:prstGeom prst="line">
              <a:avLst/>
            </a:prstGeom>
            <a:ln w="57150" cmpd="sng">
              <a:solidFill>
                <a:srgbClr val="70A3D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9"/>
            <p:cNvCxnSpPr/>
            <p:nvPr userDrawn="1"/>
          </p:nvCxnSpPr>
          <p:spPr>
            <a:xfrm>
              <a:off x="0" y="1525907"/>
              <a:ext cx="9144000" cy="0"/>
            </a:xfrm>
            <a:prstGeom prst="line">
              <a:avLst/>
            </a:prstGeom>
            <a:ln w="57150" cmpd="sng">
              <a:solidFill>
                <a:srgbClr val="CFE5F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ieren 7"/>
          <p:cNvGrpSpPr/>
          <p:nvPr userDrawn="1"/>
        </p:nvGrpSpPr>
        <p:grpSpPr>
          <a:xfrm rot="10800000" flipV="1">
            <a:off x="0" y="6117601"/>
            <a:ext cx="12192000" cy="59362"/>
            <a:chOff x="0" y="6065051"/>
            <a:chExt cx="9257862" cy="52550"/>
          </a:xfrm>
        </p:grpSpPr>
        <p:cxnSp>
          <p:nvCxnSpPr>
            <p:cNvPr id="9" name="Gerade Verbindung 6"/>
            <p:cNvCxnSpPr/>
            <p:nvPr userDrawn="1"/>
          </p:nvCxnSpPr>
          <p:spPr>
            <a:xfrm>
              <a:off x="0" y="6065051"/>
              <a:ext cx="9257862" cy="0"/>
            </a:xfrm>
            <a:prstGeom prst="line">
              <a:avLst/>
            </a:prstGeom>
            <a:ln w="57150" cmpd="sng">
              <a:solidFill>
                <a:srgbClr val="B0BEC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7"/>
            <p:cNvCxnSpPr/>
            <p:nvPr userDrawn="1"/>
          </p:nvCxnSpPr>
          <p:spPr>
            <a:xfrm>
              <a:off x="0" y="6117601"/>
              <a:ext cx="9257862" cy="0"/>
            </a:xfrm>
            <a:prstGeom prst="line">
              <a:avLst/>
            </a:prstGeom>
            <a:ln w="57150" cmpd="sng">
              <a:solidFill>
                <a:srgbClr val="586B7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1279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0CB83-C94D-480C-8D48-9B32249A8E49}" type="datetimeFigureOut">
              <a:rPr lang="de-AT" smtClean="0"/>
              <a:t>07.10.2024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C1B39-5724-4DFB-8AFB-266EC8F46F57}" type="slidenum">
              <a:rPr lang="de-AT" smtClean="0"/>
              <a:t>‹Nr.›</a:t>
            </a:fld>
            <a:endParaRPr lang="de-AT"/>
          </a:p>
        </p:txBody>
      </p:sp>
      <p:grpSp>
        <p:nvGrpSpPr>
          <p:cNvPr id="8" name="Gruppieren 7"/>
          <p:cNvGrpSpPr/>
          <p:nvPr userDrawn="1"/>
        </p:nvGrpSpPr>
        <p:grpSpPr>
          <a:xfrm>
            <a:off x="0" y="1606843"/>
            <a:ext cx="12192000" cy="45719"/>
            <a:chOff x="0" y="1525907"/>
            <a:chExt cx="9144002" cy="51459"/>
          </a:xfrm>
        </p:grpSpPr>
        <p:cxnSp>
          <p:nvCxnSpPr>
            <p:cNvPr id="9" name="Gerade Verbindung 8"/>
            <p:cNvCxnSpPr/>
            <p:nvPr userDrawn="1"/>
          </p:nvCxnSpPr>
          <p:spPr>
            <a:xfrm>
              <a:off x="3" y="1577366"/>
              <a:ext cx="9143999" cy="0"/>
            </a:xfrm>
            <a:prstGeom prst="line">
              <a:avLst/>
            </a:prstGeom>
            <a:ln w="57150" cmpd="sng">
              <a:solidFill>
                <a:srgbClr val="70A3D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9"/>
            <p:cNvCxnSpPr/>
            <p:nvPr userDrawn="1"/>
          </p:nvCxnSpPr>
          <p:spPr>
            <a:xfrm>
              <a:off x="0" y="1525907"/>
              <a:ext cx="9144000" cy="0"/>
            </a:xfrm>
            <a:prstGeom prst="line">
              <a:avLst/>
            </a:prstGeom>
            <a:ln w="57150" cmpd="sng">
              <a:solidFill>
                <a:srgbClr val="CFE5F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pieren 10"/>
          <p:cNvGrpSpPr/>
          <p:nvPr userDrawn="1"/>
        </p:nvGrpSpPr>
        <p:grpSpPr>
          <a:xfrm rot="10800000" flipV="1">
            <a:off x="0" y="6117601"/>
            <a:ext cx="12192000" cy="59362"/>
            <a:chOff x="0" y="6065051"/>
            <a:chExt cx="9257862" cy="52550"/>
          </a:xfrm>
        </p:grpSpPr>
        <p:cxnSp>
          <p:nvCxnSpPr>
            <p:cNvPr id="12" name="Gerade Verbindung 6"/>
            <p:cNvCxnSpPr/>
            <p:nvPr userDrawn="1"/>
          </p:nvCxnSpPr>
          <p:spPr>
            <a:xfrm>
              <a:off x="0" y="6065051"/>
              <a:ext cx="9257862" cy="0"/>
            </a:xfrm>
            <a:prstGeom prst="line">
              <a:avLst/>
            </a:prstGeom>
            <a:ln w="57150" cmpd="sng">
              <a:solidFill>
                <a:srgbClr val="B0BEC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7"/>
            <p:cNvCxnSpPr/>
            <p:nvPr userDrawn="1"/>
          </p:nvCxnSpPr>
          <p:spPr>
            <a:xfrm>
              <a:off x="0" y="6117601"/>
              <a:ext cx="9257862" cy="0"/>
            </a:xfrm>
            <a:prstGeom prst="line">
              <a:avLst/>
            </a:prstGeom>
            <a:ln w="57150" cmpd="sng">
              <a:solidFill>
                <a:srgbClr val="586B7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14479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0CB83-C94D-480C-8D48-9B32249A8E49}" type="datetimeFigureOut">
              <a:rPr lang="de-AT" smtClean="0"/>
              <a:t>07.10.2024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C1B39-5724-4DFB-8AFB-266EC8F46F57}" type="slidenum">
              <a:rPr lang="de-AT" smtClean="0"/>
              <a:t>‹Nr.›</a:t>
            </a:fld>
            <a:endParaRPr lang="de-AT"/>
          </a:p>
        </p:txBody>
      </p:sp>
      <p:grpSp>
        <p:nvGrpSpPr>
          <p:cNvPr id="8" name="Gruppieren 7"/>
          <p:cNvGrpSpPr/>
          <p:nvPr userDrawn="1"/>
        </p:nvGrpSpPr>
        <p:grpSpPr>
          <a:xfrm rot="10800000" flipV="1">
            <a:off x="0" y="6117601"/>
            <a:ext cx="12192000" cy="59362"/>
            <a:chOff x="0" y="6065051"/>
            <a:chExt cx="9257862" cy="52550"/>
          </a:xfrm>
        </p:grpSpPr>
        <p:cxnSp>
          <p:nvCxnSpPr>
            <p:cNvPr id="9" name="Gerade Verbindung 6"/>
            <p:cNvCxnSpPr/>
            <p:nvPr userDrawn="1"/>
          </p:nvCxnSpPr>
          <p:spPr>
            <a:xfrm>
              <a:off x="0" y="6065051"/>
              <a:ext cx="9257862" cy="0"/>
            </a:xfrm>
            <a:prstGeom prst="line">
              <a:avLst/>
            </a:prstGeom>
            <a:ln w="57150" cmpd="sng">
              <a:solidFill>
                <a:srgbClr val="B0BEC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7"/>
            <p:cNvCxnSpPr/>
            <p:nvPr userDrawn="1"/>
          </p:nvCxnSpPr>
          <p:spPr>
            <a:xfrm>
              <a:off x="0" y="6117601"/>
              <a:ext cx="9257862" cy="0"/>
            </a:xfrm>
            <a:prstGeom prst="line">
              <a:avLst/>
            </a:prstGeom>
            <a:ln w="57150" cmpd="sng">
              <a:solidFill>
                <a:srgbClr val="586B7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04998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0CB83-C94D-480C-8D48-9B32249A8E49}" type="datetimeFigureOut">
              <a:rPr lang="de-AT" smtClean="0"/>
              <a:t>07.10.2024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C1B39-5724-4DFB-8AFB-266EC8F46F57}" type="slidenum">
              <a:rPr lang="de-AT" smtClean="0"/>
              <a:t>‹Nr.›</a:t>
            </a:fld>
            <a:endParaRPr lang="de-AT"/>
          </a:p>
        </p:txBody>
      </p:sp>
      <p:grpSp>
        <p:nvGrpSpPr>
          <p:cNvPr id="7" name="Gruppieren 6"/>
          <p:cNvGrpSpPr/>
          <p:nvPr userDrawn="1"/>
        </p:nvGrpSpPr>
        <p:grpSpPr>
          <a:xfrm>
            <a:off x="0" y="1606843"/>
            <a:ext cx="12192000" cy="45719"/>
            <a:chOff x="0" y="1525907"/>
            <a:chExt cx="9144002" cy="51459"/>
          </a:xfrm>
        </p:grpSpPr>
        <p:cxnSp>
          <p:nvCxnSpPr>
            <p:cNvPr id="8" name="Gerade Verbindung 8"/>
            <p:cNvCxnSpPr/>
            <p:nvPr userDrawn="1"/>
          </p:nvCxnSpPr>
          <p:spPr>
            <a:xfrm>
              <a:off x="3" y="1577366"/>
              <a:ext cx="9143999" cy="0"/>
            </a:xfrm>
            <a:prstGeom prst="line">
              <a:avLst/>
            </a:prstGeom>
            <a:ln w="57150" cmpd="sng">
              <a:solidFill>
                <a:srgbClr val="70A3D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9"/>
            <p:cNvCxnSpPr/>
            <p:nvPr userDrawn="1"/>
          </p:nvCxnSpPr>
          <p:spPr>
            <a:xfrm>
              <a:off x="0" y="1525907"/>
              <a:ext cx="9144000" cy="0"/>
            </a:xfrm>
            <a:prstGeom prst="line">
              <a:avLst/>
            </a:prstGeom>
            <a:ln w="57150" cmpd="sng">
              <a:solidFill>
                <a:srgbClr val="CFE5F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Bild 10" descr="logo_mit_weissraum-01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132" y="59465"/>
            <a:ext cx="2155016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75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B6442-E359-47B2-9199-B60FCFC17CE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07.10.2024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75CF6-9518-4C1C-A894-9A7F87B60BCD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09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simone.poellmann@ph-ooe.at" TargetMode="External"/><Relationship Id="rId2" Type="http://schemas.openxmlformats.org/officeDocument/2006/relationships/hyperlink" Target="https://studienfuehrer.ph-ooe.at/index.php?id=215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Simone.poellmann@ph-ooe.at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6" y="28630"/>
            <a:ext cx="5682423" cy="378828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349284" y="-4129"/>
            <a:ext cx="5678159" cy="3829075"/>
          </a:xfrm>
          <a:prstGeom prst="rect">
            <a:avLst/>
          </a:prstGeom>
          <a:effectLst>
            <a:reflection endPos="0" dir="5400000" sy="-100000" algn="bl" rotWithShape="0"/>
          </a:effectLst>
        </p:spPr>
      </p:pic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413134" y="3824946"/>
            <a:ext cx="8330850" cy="1559630"/>
          </a:xfrm>
        </p:spPr>
        <p:txBody>
          <a:bodyPr>
            <a:normAutofit fontScale="90000"/>
          </a:bodyPr>
          <a:lstStyle/>
          <a:p>
            <a:pPr algn="l"/>
            <a:br>
              <a:rPr lang="de-DE" sz="6700" b="1" dirty="0">
                <a:solidFill>
                  <a:schemeClr val="bg1"/>
                </a:solidFill>
                <a:latin typeface="Myriad Pro" pitchFamily="34" charset="0"/>
              </a:rPr>
            </a:br>
            <a:r>
              <a:rPr lang="de-DE" sz="5300" b="1" dirty="0">
                <a:solidFill>
                  <a:schemeClr val="bg1"/>
                </a:solidFill>
                <a:latin typeface="+mn-lt"/>
              </a:rPr>
              <a:t>Primarstufenlehrer*in </a:t>
            </a:r>
            <a:br>
              <a:rPr lang="de-DE" sz="5300" b="1" dirty="0">
                <a:solidFill>
                  <a:schemeClr val="bg1"/>
                </a:solidFill>
                <a:latin typeface="+mn-lt"/>
              </a:rPr>
            </a:br>
            <a:r>
              <a:rPr lang="de-DE" sz="5300" b="1" dirty="0">
                <a:solidFill>
                  <a:schemeClr val="bg1"/>
                </a:solidFill>
                <a:latin typeface="+mn-lt"/>
              </a:rPr>
              <a:t>werden</a:t>
            </a:r>
            <a:endParaRPr lang="de-DE" sz="5300" b="1" dirty="0">
              <a:solidFill>
                <a:srgbClr val="003399"/>
              </a:solidFill>
              <a:latin typeface="Myriad Pro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39F1099-D3B8-46D8-8EED-A017A0101B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85898">
            <a:off x="6803809" y="2901506"/>
            <a:ext cx="3658889" cy="306485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DD2D8FD-6F17-46BD-8B01-B5875E28DC00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79589" y="5384576"/>
            <a:ext cx="2096935" cy="132556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FBB0BBDB-09FE-473E-8AC6-136CA883F7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5807" y="5392611"/>
            <a:ext cx="2152794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54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9D3BB04-63E4-44F2-B268-CEE0BB54AF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54824" y="216373"/>
            <a:ext cx="2096935" cy="1325563"/>
          </a:xfrm>
          <a:prstGeom prst="rect">
            <a:avLst/>
          </a:prstGeom>
        </p:spPr>
      </p:pic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CE007F0E-6BDE-4885-A84E-ECE49B54F610}"/>
              </a:ext>
            </a:extLst>
          </p:cNvPr>
          <p:cNvGraphicFramePr>
            <a:graphicFrameLocks noGrp="1"/>
          </p:cNvGraphicFramePr>
          <p:nvPr/>
        </p:nvGraphicFramePr>
        <p:xfrm>
          <a:off x="978943" y="2682240"/>
          <a:ext cx="9760176" cy="2274262"/>
        </p:xfrm>
        <a:graphic>
          <a:graphicData uri="http://schemas.openxmlformats.org/drawingml/2006/table">
            <a:tbl>
              <a:tblPr/>
              <a:tblGrid>
                <a:gridCol w="1962941">
                  <a:extLst>
                    <a:ext uri="{9D8B030D-6E8A-4147-A177-3AD203B41FA5}">
                      <a16:colId xmlns:a16="http://schemas.microsoft.com/office/drawing/2014/main" val="3107000478"/>
                    </a:ext>
                  </a:extLst>
                </a:gridCol>
                <a:gridCol w="1717572">
                  <a:extLst>
                    <a:ext uri="{9D8B030D-6E8A-4147-A177-3AD203B41FA5}">
                      <a16:colId xmlns:a16="http://schemas.microsoft.com/office/drawing/2014/main" val="3393398496"/>
                    </a:ext>
                  </a:extLst>
                </a:gridCol>
                <a:gridCol w="6079663">
                  <a:extLst>
                    <a:ext uri="{9D8B030D-6E8A-4147-A177-3AD203B41FA5}">
                      <a16:colId xmlns:a16="http://schemas.microsoft.com/office/drawing/2014/main" val="2426136281"/>
                    </a:ext>
                  </a:extLst>
                </a:gridCol>
              </a:tblGrid>
              <a:tr h="83943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P1BWG12c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Übung 3 zur Einführung  in die Bildungswissenschaften (Inklusive Pädagogik mit allen Differenzbereichen)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3187870"/>
                  </a:ext>
                </a:extLst>
              </a:tr>
              <a:tr h="999527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P1WFMent1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Intervisionsgruppe 1. Semester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7746750"/>
                  </a:ext>
                </a:extLst>
              </a:tr>
              <a:tr h="435302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P1BBSUT11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Grundlagen des Sachunterrichts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768878"/>
                  </a:ext>
                </a:extLst>
              </a:tr>
            </a:tbl>
          </a:graphicData>
        </a:graphic>
      </p:graphicFrame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3B0119D0-06DA-41A0-B700-ACD29BCE2120}"/>
              </a:ext>
            </a:extLst>
          </p:cNvPr>
          <p:cNvGraphicFramePr>
            <a:graphicFrameLocks noGrp="1"/>
          </p:cNvGraphicFramePr>
          <p:nvPr/>
        </p:nvGraphicFramePr>
        <p:xfrm>
          <a:off x="978943" y="2250459"/>
          <a:ext cx="9782483" cy="394970"/>
        </p:xfrm>
        <a:graphic>
          <a:graphicData uri="http://schemas.openxmlformats.org/drawingml/2006/table">
            <a:tbl>
              <a:tblPr/>
              <a:tblGrid>
                <a:gridCol w="1959286">
                  <a:extLst>
                    <a:ext uri="{9D8B030D-6E8A-4147-A177-3AD203B41FA5}">
                      <a16:colId xmlns:a16="http://schemas.microsoft.com/office/drawing/2014/main" val="22038733"/>
                    </a:ext>
                  </a:extLst>
                </a:gridCol>
                <a:gridCol w="1694731">
                  <a:extLst>
                    <a:ext uri="{9D8B030D-6E8A-4147-A177-3AD203B41FA5}">
                      <a16:colId xmlns:a16="http://schemas.microsoft.com/office/drawing/2014/main" val="1944315576"/>
                    </a:ext>
                  </a:extLst>
                </a:gridCol>
                <a:gridCol w="6128466">
                  <a:extLst>
                    <a:ext uri="{9D8B030D-6E8A-4147-A177-3AD203B41FA5}">
                      <a16:colId xmlns:a16="http://schemas.microsoft.com/office/drawing/2014/main" val="2974291833"/>
                    </a:ext>
                  </a:extLst>
                </a:gridCol>
              </a:tblGrid>
              <a:tr h="394970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P1BBMKBS1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Motorische Grundlagen und Bewegungsspiele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0878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9315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87616" y="586221"/>
            <a:ext cx="5416767" cy="1143000"/>
          </a:xfrm>
        </p:spPr>
        <p:txBody>
          <a:bodyPr>
            <a:noAutofit/>
          </a:bodyPr>
          <a:lstStyle/>
          <a:p>
            <a:br>
              <a:rPr lang="de-AT" sz="4800" b="1" dirty="0"/>
            </a:br>
            <a:r>
              <a:rPr lang="de-AT" sz="2400" b="1" dirty="0">
                <a:solidFill>
                  <a:schemeClr val="accent1">
                    <a:lumMod val="50000"/>
                  </a:schemeClr>
                </a:solidFill>
              </a:rPr>
              <a:t>Mentoring im Studium der Primarstufe</a:t>
            </a:r>
            <a:br>
              <a:rPr lang="de-AT" sz="4800" b="1" dirty="0"/>
            </a:br>
            <a:endParaRPr lang="de-DE" sz="4800" b="1" dirty="0">
              <a:solidFill>
                <a:srgbClr val="333333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48036" y="2055084"/>
            <a:ext cx="8059926" cy="36451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buNone/>
            </a:pPr>
            <a:r>
              <a:rPr lang="de-DE" sz="3300" b="1" dirty="0">
                <a:solidFill>
                  <a:schemeClr val="accent1">
                    <a:lumMod val="50000"/>
                  </a:schemeClr>
                </a:solidFill>
              </a:rPr>
              <a:t>Mentoring</a:t>
            </a:r>
          </a:p>
          <a:p>
            <a:pPr algn="ctr">
              <a:buNone/>
            </a:pPr>
            <a:endParaRPr lang="de-DE" sz="33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de-DE" sz="2600" dirty="0">
                <a:solidFill>
                  <a:schemeClr val="accent1">
                    <a:lumMod val="50000"/>
                  </a:schemeClr>
                </a:solidFill>
              </a:rPr>
              <a:t>Mentoring an der PH OÖ bedeutet Begleitung der Studierenden über die gesamte Dauer des </a:t>
            </a:r>
          </a:p>
          <a:p>
            <a:pPr algn="ctr">
              <a:buNone/>
            </a:pPr>
            <a:r>
              <a:rPr lang="de-DE" sz="2600" dirty="0">
                <a:solidFill>
                  <a:schemeClr val="accent1">
                    <a:lumMod val="50000"/>
                  </a:schemeClr>
                </a:solidFill>
              </a:rPr>
              <a:t>Bachelor-Studiums. </a:t>
            </a:r>
            <a:endParaRPr lang="de-AT" sz="2600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de-DE" sz="26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Leiter: </a:t>
            </a:r>
            <a:r>
              <a:rPr lang="de-DE" sz="2600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Prof. Kurt Mitterlehner, MA</a:t>
            </a:r>
          </a:p>
          <a:p>
            <a:pPr marL="0" indent="0">
              <a:buNone/>
            </a:pPr>
            <a:endParaRPr lang="de-DE" sz="1400" dirty="0">
              <a:solidFill>
                <a:srgbClr val="000000"/>
              </a:solidFill>
              <a:cs typeface="Calibri"/>
            </a:endParaRPr>
          </a:p>
          <a:p>
            <a:pPr algn="ctr"/>
            <a:endParaRPr lang="de-DE" sz="24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516725" y="5877272"/>
            <a:ext cx="10177131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70CE06F-0D0B-43CA-AED0-6811100AC3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54824" y="216373"/>
            <a:ext cx="2096935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440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40365" y="1928760"/>
            <a:ext cx="8923360" cy="37361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de-DE" dirty="0"/>
          </a:p>
          <a:p>
            <a:pPr marL="800100" lvl="1" indent="-342900">
              <a:buFont typeface="Arial"/>
              <a:buChar char="•"/>
            </a:pPr>
            <a:r>
              <a:rPr lang="de-DE" sz="2800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Rechtschreibung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ea typeface="+mn-lt"/>
              <a:cs typeface="+mn-lt"/>
            </a:endParaRPr>
          </a:p>
          <a:p>
            <a:pPr marL="800100" lvl="1" indent="-342900">
              <a:buFont typeface="Arial"/>
              <a:buChar char="•"/>
            </a:pPr>
            <a:r>
              <a:rPr lang="de-DE" sz="2800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Sportliche Eignung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ea typeface="+mn-lt"/>
              <a:cs typeface="+mn-lt"/>
            </a:endParaRPr>
          </a:p>
          <a:p>
            <a:pPr marL="800100" lvl="1" indent="-342900">
              <a:buFont typeface="Arial"/>
              <a:buChar char="•"/>
            </a:pPr>
            <a:r>
              <a:rPr lang="de-DE" sz="2800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Gesang und Instrument</a:t>
            </a:r>
          </a:p>
          <a:p>
            <a:pPr marL="457200" lvl="1" indent="0">
              <a:buNone/>
            </a:pPr>
            <a:endParaRPr lang="de-DE" sz="28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800100" lvl="1" indent="-342900">
              <a:buFont typeface="Wingdings" panose="020B0604020202020204" pitchFamily="34" charset="0"/>
              <a:buChar char="q"/>
            </a:pPr>
            <a:r>
              <a:rPr lang="de-DE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Die Anmeldung erfolgt durch die PH OÖ</a:t>
            </a:r>
          </a:p>
          <a:p>
            <a:pPr marL="800100" lvl="1" indent="-342900">
              <a:buFont typeface="Wingdings" panose="020B0604020202020204" pitchFamily="34" charset="0"/>
              <a:buChar char="q"/>
            </a:pPr>
            <a:r>
              <a:rPr lang="de-DE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Es gibt keine ECTS</a:t>
            </a:r>
          </a:p>
          <a:p>
            <a:pPr marL="800100" lvl="1" indent="-342900">
              <a:buFont typeface="Wingdings" panose="020B0604020202020204" pitchFamily="34" charset="0"/>
              <a:buChar char="q"/>
            </a:pPr>
            <a:r>
              <a:rPr lang="de-DE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Teilnahme ist verpflichtend</a:t>
            </a:r>
          </a:p>
          <a:p>
            <a:pPr marL="0" indent="0" algn="ctr">
              <a:buNone/>
            </a:pPr>
            <a:endParaRPr lang="de-DE" sz="3600" b="1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516725" y="5877272"/>
            <a:ext cx="10177131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9CD0FCA4-D253-449A-BC08-C76CB7FCF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7845" y="742612"/>
            <a:ext cx="3708400" cy="603906"/>
          </a:xfrm>
        </p:spPr>
        <p:txBody>
          <a:bodyPr>
            <a:noAutofit/>
          </a:bodyPr>
          <a:lstStyle/>
          <a:p>
            <a:br>
              <a:rPr lang="de-AT" sz="3600" b="1" dirty="0"/>
            </a:br>
            <a:r>
              <a:rPr lang="de-DE" sz="2400" b="1" dirty="0">
                <a:solidFill>
                  <a:schemeClr val="accent1">
                    <a:lumMod val="50000"/>
                  </a:schemeClr>
                </a:solidFill>
              </a:rPr>
              <a:t>Verpflichtende Wahlfächer</a:t>
            </a:r>
            <a:br>
              <a:rPr lang="de-AT" sz="24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de-DE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7AF526F-98DF-4B5D-9875-633FAE4B7D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54824" y="216373"/>
            <a:ext cx="2096935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455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40365" y="1928760"/>
            <a:ext cx="8923360" cy="32235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endParaRPr lang="de-DE" sz="3600" b="1" dirty="0">
              <a:solidFill>
                <a:srgbClr val="1F4E79"/>
              </a:solidFill>
              <a:cs typeface="Calibri"/>
            </a:endParaRPr>
          </a:p>
          <a:p>
            <a:pPr marL="0" indent="0" algn="ctr">
              <a:buNone/>
            </a:pPr>
            <a:endParaRPr lang="de-DE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9CD0FCA4-D253-449A-BC08-C76CB7FCF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1247" y="661332"/>
            <a:ext cx="4907280" cy="603906"/>
          </a:xfrm>
        </p:spPr>
        <p:txBody>
          <a:bodyPr>
            <a:noAutofit/>
          </a:bodyPr>
          <a:lstStyle/>
          <a:p>
            <a:br>
              <a:rPr lang="de-AT" sz="3600" b="1" dirty="0"/>
            </a:br>
            <a:r>
              <a:rPr lang="de-AT" sz="2400" b="1" dirty="0">
                <a:solidFill>
                  <a:schemeClr val="accent1">
                    <a:lumMod val="50000"/>
                  </a:schemeClr>
                </a:solidFill>
                <a:ea typeface="+mj-lt"/>
                <a:cs typeface="+mj-lt"/>
              </a:rPr>
              <a:t>Instrumentalausbildung</a:t>
            </a:r>
            <a:r>
              <a:rPr lang="de-AT" sz="2400" b="1" dirty="0">
                <a:solidFill>
                  <a:schemeClr val="accent1">
                    <a:lumMod val="50000"/>
                  </a:schemeClr>
                </a:solidFill>
              </a:rPr>
              <a:t> Primarstufe</a:t>
            </a:r>
            <a:br>
              <a:rPr lang="de-AT" sz="24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de-DE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Grafik 3">
            <a:extLst>
              <a:ext uri="{FF2B5EF4-FFF2-40B4-BE49-F238E27FC236}">
                <a16:creationId xmlns:a16="http://schemas.microsoft.com/office/drawing/2014/main" id="{DC4D3D76-BC26-4484-A3E5-EAE4B7006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360" y="2135719"/>
            <a:ext cx="3283527" cy="2703864"/>
          </a:xfrm>
          <a:prstGeom prst="rect">
            <a:avLst/>
          </a:prstGeom>
        </p:spPr>
      </p:pic>
      <p:pic>
        <p:nvPicPr>
          <p:cNvPr id="4" name="Grafik 4">
            <a:extLst>
              <a:ext uri="{FF2B5EF4-FFF2-40B4-BE49-F238E27FC236}">
                <a16:creationId xmlns:a16="http://schemas.microsoft.com/office/drawing/2014/main" id="{A9AF52A4-9D21-4F21-A52D-E18A4FCFA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4793" y="2135004"/>
            <a:ext cx="4073237" cy="2705295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1F722AD9-3BC3-4972-A7E2-04C2C4AE5049}"/>
              </a:ext>
            </a:extLst>
          </p:cNvPr>
          <p:cNvSpPr txBox="1"/>
          <p:nvPr/>
        </p:nvSpPr>
        <p:spPr>
          <a:xfrm>
            <a:off x="2701637" y="5250872"/>
            <a:ext cx="601287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2400" b="1" dirty="0">
                <a:solidFill>
                  <a:schemeClr val="accent1">
                    <a:lumMod val="50000"/>
                  </a:schemeClr>
                </a:solidFill>
                <a:latin typeface="Calibri Light"/>
                <a:cs typeface="Calibri Light"/>
              </a:rPr>
              <a:t>Zwei</a:t>
            </a:r>
            <a:r>
              <a:rPr lang="de-DE" sz="24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lt"/>
                <a:cs typeface="+mj-lt"/>
              </a:rPr>
              <a:t> Instrumente: Gitarre oder Klavier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EC7F74B-1543-4647-BBFC-FA7DCE83E33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54824" y="216373"/>
            <a:ext cx="2096935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977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40365" y="1928760"/>
            <a:ext cx="8923360" cy="32235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endParaRPr lang="de-DE" sz="3600" b="1" dirty="0">
              <a:solidFill>
                <a:srgbClr val="1F4E79"/>
              </a:solidFill>
              <a:cs typeface="Calibri"/>
            </a:endParaRPr>
          </a:p>
          <a:p>
            <a:pPr marL="0" indent="0" algn="ctr">
              <a:buNone/>
            </a:pPr>
            <a:endParaRPr lang="de-DE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9CD0FCA4-D253-449A-BC08-C76CB7FCF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2600" y="627554"/>
            <a:ext cx="6146799" cy="899478"/>
          </a:xfrm>
        </p:spPr>
        <p:txBody>
          <a:bodyPr>
            <a:noAutofit/>
          </a:bodyPr>
          <a:lstStyle/>
          <a:p>
            <a:br>
              <a:rPr lang="de-AT" sz="3600" b="1" dirty="0"/>
            </a:br>
            <a:r>
              <a:rPr lang="de-AT" sz="2400" b="1" dirty="0">
                <a:solidFill>
                  <a:schemeClr val="accent1">
                    <a:lumMod val="50000"/>
                  </a:schemeClr>
                </a:solidFill>
                <a:ea typeface="+mj-lt"/>
                <a:cs typeface="+mj-lt"/>
              </a:rPr>
              <a:t>Instrumentalausbildung</a:t>
            </a:r>
            <a:r>
              <a:rPr lang="de-AT" sz="2400" b="1" dirty="0">
                <a:solidFill>
                  <a:schemeClr val="accent1">
                    <a:lumMod val="50000"/>
                  </a:schemeClr>
                </a:solidFill>
              </a:rPr>
              <a:t> Primarstufe – Anforderungen für die Zulassung im 3. Semester </a:t>
            </a:r>
            <a:br>
              <a:rPr lang="de-AT" sz="24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de-DE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58C1E91-063D-4071-8331-C52D765D8E49}"/>
              </a:ext>
            </a:extLst>
          </p:cNvPr>
          <p:cNvSpPr txBox="1"/>
          <p:nvPr/>
        </p:nvSpPr>
        <p:spPr>
          <a:xfrm>
            <a:off x="1025236" y="1995055"/>
            <a:ext cx="9324109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/>
              <a:buChar char="q"/>
            </a:pPr>
            <a:r>
              <a:rPr lang="de-DE" sz="2400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Aufgabe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 der Studierenden in den ersten 2 Semestern</a:t>
            </a:r>
            <a:endParaRPr lang="de-DE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endParaRPr lang="de-DE" sz="24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de-DE" sz="24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Liedbegleitung - Sie lernen, Ihre eigene Stimme am Instrument zu begleiten!</a:t>
            </a:r>
          </a:p>
          <a:p>
            <a:pPr marL="342900" indent="-342900">
              <a:buFont typeface="Arial"/>
              <a:buChar char="•"/>
            </a:pPr>
            <a:r>
              <a:rPr lang="de-DE" sz="24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Tonleitern spielen G / F / C / D-Dur</a:t>
            </a:r>
          </a:p>
          <a:p>
            <a:pPr marL="342900" indent="-342900">
              <a:buFont typeface="Arial"/>
              <a:buChar char="•"/>
            </a:pPr>
            <a:r>
              <a:rPr lang="de-DE" sz="24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A /D /G /E-Dur -Kadenzen spielen</a:t>
            </a:r>
          </a:p>
          <a:p>
            <a:pPr marL="342900" indent="-342900">
              <a:buFont typeface="Arial"/>
              <a:buChar char="•"/>
            </a:pPr>
            <a:r>
              <a:rPr lang="de-DE" sz="24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Zupftechniken / Schlagtechniken</a:t>
            </a:r>
          </a:p>
          <a:p>
            <a:pPr marL="342900" indent="-342900">
              <a:buFont typeface="Arial"/>
              <a:buChar char="•"/>
            </a:pPr>
            <a:endParaRPr lang="de-DE" sz="24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de-DE" sz="24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457200" indent="-457200">
              <a:buFont typeface="Wingdings"/>
              <a:buChar char="q"/>
            </a:pPr>
            <a:endParaRPr lang="de-DE" sz="2400" b="1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AD54051-F209-4058-BCCC-6AD1FA3E38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54824" y="216373"/>
            <a:ext cx="2096935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054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9322" y="2050548"/>
            <a:ext cx="9320854" cy="367240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endParaRPr lang="de-DE" sz="2400" dirty="0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  <a:p>
            <a:pPr marL="342900" indent="-342900"/>
            <a:endParaRPr lang="de-DE" sz="2400" dirty="0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de-DE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Pädagogisch Praktische Studien (PPS)</a:t>
            </a:r>
          </a:p>
          <a:p>
            <a:pPr marL="0" indent="0">
              <a:buNone/>
            </a:pPr>
            <a:r>
              <a:rPr lang="de-DE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finden in Vorarlberg statt</a:t>
            </a:r>
            <a:endParaRPr lang="de-DE" b="1" dirty="0">
              <a:solidFill>
                <a:schemeClr val="accent1">
                  <a:lumMod val="50000"/>
                </a:schemeClr>
              </a:solidFill>
              <a:latin typeface="Calibri"/>
              <a:cs typeface="Calibri Light"/>
            </a:endParaRPr>
          </a:p>
          <a:p>
            <a:pPr marL="342900" indent="-342900"/>
            <a:endParaRPr lang="de-DE" sz="2400" dirty="0">
              <a:solidFill>
                <a:schemeClr val="accent1">
                  <a:lumMod val="50000"/>
                </a:schemeClr>
              </a:solidFill>
              <a:latin typeface="Calibri"/>
              <a:cs typeface="Calibri Light"/>
            </a:endParaRPr>
          </a:p>
          <a:p>
            <a:pPr marL="0" indent="0">
              <a:buNone/>
            </a:pPr>
            <a:endParaRPr lang="de-DE" sz="2000" b="1" dirty="0">
              <a:solidFill>
                <a:srgbClr val="1F4E79"/>
              </a:solidFill>
              <a:latin typeface="Calibri Light"/>
              <a:cs typeface="Calibri Light"/>
            </a:endParaRPr>
          </a:p>
          <a:p>
            <a:pPr marL="0" indent="0">
              <a:buNone/>
            </a:pPr>
            <a:endParaRPr lang="de-DE" dirty="0">
              <a:solidFill>
                <a:srgbClr val="000000"/>
              </a:solidFill>
              <a:cs typeface="Calibri"/>
            </a:endParaRPr>
          </a:p>
          <a:p>
            <a:pPr marL="0" indent="0">
              <a:buNone/>
            </a:pPr>
            <a:endParaRPr lang="de-DE" sz="3600" b="1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516725" y="5877272"/>
            <a:ext cx="10177131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D86387B-B0C1-4D76-BA41-F22C046C2D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54824" y="216373"/>
            <a:ext cx="2096935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838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48680"/>
            <a:ext cx="82296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de-AT" altLang="de-DE" sz="2400" b="1" dirty="0">
                <a:solidFill>
                  <a:srgbClr val="002060"/>
                </a:solidFill>
                <a:cs typeface="Lucida Sans Unicode" panose="020B0602030504020204" pitchFamily="34" charset="0"/>
              </a:rPr>
              <a:t>Pädagogisch praktische Studien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1152" y="1904339"/>
            <a:ext cx="8229600" cy="3744416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de-AT" altLang="de-DE" sz="2400" dirty="0">
                <a:solidFill>
                  <a:schemeClr val="accent5">
                    <a:lumMod val="50000"/>
                  </a:schemeClr>
                </a:solidFill>
                <a:latin typeface="+mj-lt"/>
                <a:cs typeface="Lucida Sans Unicode" panose="020B0602030504020204" pitchFamily="34" charset="0"/>
              </a:rPr>
              <a:t>Seminaristische und schulpraktische Anteile</a:t>
            </a:r>
          </a:p>
          <a:p>
            <a:pPr eaLnBrk="1" hangingPunct="1">
              <a:lnSpc>
                <a:spcPct val="90000"/>
              </a:lnSpc>
            </a:pPr>
            <a:r>
              <a:rPr lang="de-AT" altLang="de-DE" sz="2400" dirty="0">
                <a:solidFill>
                  <a:schemeClr val="accent5">
                    <a:lumMod val="50000"/>
                  </a:schemeClr>
                </a:solidFill>
                <a:latin typeface="+mj-lt"/>
                <a:cs typeface="Lucida Sans Unicode" panose="020B0602030504020204" pitchFamily="34" charset="0"/>
              </a:rPr>
              <a:t>zwei Tagespraktika</a:t>
            </a:r>
          </a:p>
          <a:p>
            <a:pPr eaLnBrk="1" hangingPunct="1">
              <a:lnSpc>
                <a:spcPct val="90000"/>
              </a:lnSpc>
            </a:pPr>
            <a:r>
              <a:rPr lang="de-AT" altLang="de-DE" sz="2400" dirty="0">
                <a:solidFill>
                  <a:schemeClr val="accent5">
                    <a:lumMod val="50000"/>
                  </a:schemeClr>
                </a:solidFill>
                <a:latin typeface="+mj-lt"/>
                <a:cs typeface="Lucida Sans Unicode" panose="020B0602030504020204" pitchFamily="34" charset="0"/>
              </a:rPr>
              <a:t>zwei Blockpraktika</a:t>
            </a:r>
          </a:p>
          <a:p>
            <a:pPr eaLnBrk="1" hangingPunct="1">
              <a:lnSpc>
                <a:spcPct val="90000"/>
              </a:lnSpc>
            </a:pPr>
            <a:endParaRPr lang="de-AT" altLang="de-DE" sz="2400" dirty="0">
              <a:solidFill>
                <a:schemeClr val="accent5">
                  <a:lumMod val="50000"/>
                </a:schemeClr>
              </a:solidFill>
              <a:latin typeface="+mj-lt"/>
              <a:cs typeface="Lucida Sans Unicode" panose="020B0602030504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de-AT" altLang="de-DE" sz="2400" dirty="0">
                <a:solidFill>
                  <a:schemeClr val="accent5">
                    <a:lumMod val="50000"/>
                  </a:schemeClr>
                </a:solidFill>
                <a:latin typeface="+mj-lt"/>
                <a:cs typeface="Lucida Sans Unicode" panose="020B0602030504020204" pitchFamily="34" charset="0"/>
              </a:rPr>
              <a:t>Praktika in den Schwerpunkten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HS-Prof. Dr. Simone Naphegyi</a:t>
            </a:r>
            <a:endParaRPr lang="de-AT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F4B6ECC-A9AD-21EE-145F-07F32EF06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16B3-2CA7-416B-8312-D07E4152929B}" type="slidenum">
              <a:rPr lang="de-AT" smtClean="0"/>
              <a:t>16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28418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64730" y="199980"/>
            <a:ext cx="3881120" cy="1143000"/>
          </a:xfrm>
        </p:spPr>
        <p:txBody>
          <a:bodyPr>
            <a:noAutofit/>
          </a:bodyPr>
          <a:lstStyle/>
          <a:p>
            <a:br>
              <a:rPr lang="de-AT" sz="4800" b="1" dirty="0"/>
            </a:br>
            <a:r>
              <a:rPr lang="de-DE" sz="2400" b="1" dirty="0">
                <a:solidFill>
                  <a:schemeClr val="accent1">
                    <a:lumMod val="50000"/>
                  </a:schemeClr>
                </a:solidFill>
                <a:ea typeface="+mj-lt"/>
                <a:cs typeface="+mj-lt"/>
              </a:rPr>
              <a:t>Wahlfächer und Workshops</a:t>
            </a:r>
            <a:br>
              <a:rPr lang="de-AT" sz="2400" b="1" dirty="0">
                <a:solidFill>
                  <a:schemeClr val="accent1">
                    <a:lumMod val="50000"/>
                  </a:schemeClr>
                </a:solidFill>
                <a:ea typeface="+mj-lt"/>
                <a:cs typeface="+mj-lt"/>
              </a:rPr>
            </a:br>
            <a:endParaRPr lang="de-DE" sz="2400" b="1" dirty="0">
              <a:solidFill>
                <a:schemeClr val="accent1">
                  <a:lumMod val="50000"/>
                </a:schemeClr>
              </a:solidFill>
              <a:ea typeface="+mj-lt"/>
              <a:cs typeface="+mj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3893" y="1972171"/>
            <a:ext cx="10862997" cy="354284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AT" sz="24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lt"/>
                <a:cs typeface="+mj-lt"/>
              </a:rPr>
              <a:t>Wahlfächer </a:t>
            </a:r>
            <a:r>
              <a:rPr lang="de-AT" sz="24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lt"/>
                <a:cs typeface="+mj-lt"/>
              </a:rPr>
              <a:t>sind Freigegenstände</a:t>
            </a:r>
          </a:p>
          <a:p>
            <a:r>
              <a:rPr lang="de-AT" sz="24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lt"/>
                <a:cs typeface="+mj-lt"/>
              </a:rPr>
              <a:t>In PH online werden die SWS und ECTS ausgewiesen</a:t>
            </a:r>
          </a:p>
          <a:p>
            <a:r>
              <a:rPr lang="de-AT" sz="24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lt"/>
                <a:cs typeface="+mj-lt"/>
              </a:rPr>
              <a:t>Termine werden mit den Lehrenden vereinbart</a:t>
            </a:r>
          </a:p>
          <a:p>
            <a:r>
              <a:rPr lang="de-AT" sz="24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lt"/>
                <a:cs typeface="+mj-lt"/>
              </a:rPr>
              <a:t>"Sammeln" von ECTS für das Wahlpflichtmodul im 8. Semester bereits ab dem 1. Semester möglich</a:t>
            </a:r>
          </a:p>
          <a:p>
            <a:r>
              <a:rPr lang="de-AT" sz="24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lt"/>
                <a:cs typeface="+mj-lt"/>
              </a:rPr>
              <a:t>Liste der Angebote wird in die </a:t>
            </a:r>
            <a:r>
              <a:rPr lang="de-AT" sz="2400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lt"/>
                <a:cs typeface="+mj-lt"/>
              </a:rPr>
              <a:t>StudienführerApp</a:t>
            </a:r>
            <a:r>
              <a:rPr lang="de-AT" sz="24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lt"/>
                <a:cs typeface="+mj-lt"/>
              </a:rPr>
              <a:t> hochgeladen</a:t>
            </a:r>
            <a:endParaRPr lang="de-AT" sz="2400" b="1" dirty="0">
              <a:solidFill>
                <a:schemeClr val="accent1">
                  <a:lumMod val="50000"/>
                </a:schemeClr>
              </a:solidFill>
              <a:latin typeface="+mj-lt"/>
              <a:ea typeface="+mj-lt"/>
              <a:cs typeface="+mj-lt"/>
            </a:endParaRPr>
          </a:p>
          <a:p>
            <a:endParaRPr lang="de-AT" sz="2400" b="1" dirty="0">
              <a:solidFill>
                <a:schemeClr val="accent1">
                  <a:lumMod val="50000"/>
                </a:schemeClr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516725" y="5877272"/>
            <a:ext cx="10177131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554825" y="3369533"/>
            <a:ext cx="769751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AT" sz="3200" b="1">
              <a:solidFill>
                <a:srgbClr val="333333"/>
              </a:solidFill>
            </a:endParaRPr>
          </a:p>
          <a:p>
            <a:endParaRPr lang="de-AT">
              <a:solidFill>
                <a:srgbClr val="333333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5B64B85-9084-4586-96DA-BB98F90EB9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54824" y="216373"/>
            <a:ext cx="2096935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817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166323" y="736688"/>
            <a:ext cx="6815877" cy="685800"/>
          </a:xfrm>
        </p:spPr>
        <p:txBody>
          <a:bodyPr>
            <a:normAutofit fontScale="90000"/>
          </a:bodyPr>
          <a:lstStyle/>
          <a:p>
            <a:pPr algn="l" eaLnBrk="1" hangingPunct="1"/>
            <a:br>
              <a:rPr lang="de-AT" altLang="de-DE" sz="4000" dirty="0">
                <a:solidFill>
                  <a:schemeClr val="accent2"/>
                </a:solidFill>
                <a:latin typeface="Lucida Sans" pitchFamily="34" charset="0"/>
              </a:rPr>
            </a:br>
            <a:r>
              <a:rPr lang="de-AT" altLang="de-DE" sz="2700" b="1" dirty="0" err="1">
                <a:solidFill>
                  <a:schemeClr val="accent5">
                    <a:lumMod val="50000"/>
                  </a:schemeClr>
                </a:solidFill>
              </a:rPr>
              <a:t>Workload</a:t>
            </a:r>
            <a:r>
              <a:rPr lang="de-AT" altLang="de-DE" sz="4000" dirty="0">
                <a:solidFill>
                  <a:schemeClr val="accent2"/>
                </a:solidFill>
                <a:latin typeface="Lucida Sans" pitchFamily="34" charset="0"/>
              </a:rPr>
              <a:t> </a:t>
            </a:r>
            <a:br>
              <a:rPr lang="de-AT" altLang="de-DE" sz="4000" dirty="0">
                <a:solidFill>
                  <a:schemeClr val="accent2"/>
                </a:solidFill>
                <a:latin typeface="Lucida Sans" pitchFamily="34" charset="0"/>
              </a:rPr>
            </a:br>
            <a:endParaRPr lang="de-AT" altLang="de-DE" sz="4000" dirty="0">
              <a:solidFill>
                <a:schemeClr val="accent2"/>
              </a:solidFill>
              <a:latin typeface="Lucida Sans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8133" y="1988840"/>
            <a:ext cx="9482667" cy="3878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altLang="de-DE" sz="2400" dirty="0">
                <a:solidFill>
                  <a:schemeClr val="accent5">
                    <a:lumMod val="50000"/>
                  </a:schemeClr>
                </a:solidFill>
                <a:latin typeface="+mj-lt"/>
                <a:cs typeface="Lucida Sans Unicode" panose="020B0602030504020204" pitchFamily="34" charset="0"/>
              </a:rPr>
              <a:t>1 ECTS-AP = 25 Stunden</a:t>
            </a:r>
          </a:p>
          <a:p>
            <a:pPr marL="0" indent="0" eaLnBrk="1" hangingPunct="1">
              <a:buNone/>
            </a:pPr>
            <a:r>
              <a:rPr lang="de-AT" altLang="de-DE" sz="2400" dirty="0">
                <a:solidFill>
                  <a:schemeClr val="accent5">
                    <a:lumMod val="50000"/>
                  </a:schemeClr>
                </a:solidFill>
                <a:latin typeface="+mj-lt"/>
                <a:cs typeface="Lucida Sans Unicode" panose="020B0602030504020204" pitchFamily="34" charset="0"/>
              </a:rPr>
              <a:t>x ECTS-AP = x mal 25 Stunden</a:t>
            </a:r>
          </a:p>
          <a:p>
            <a:pPr marL="0" indent="0" eaLnBrk="1" hangingPunct="1">
              <a:buNone/>
            </a:pPr>
            <a:r>
              <a:rPr lang="de-AT" altLang="de-DE" sz="2400" dirty="0">
                <a:solidFill>
                  <a:schemeClr val="accent5">
                    <a:lumMod val="50000"/>
                  </a:schemeClr>
                </a:solidFill>
                <a:latin typeface="+mj-lt"/>
                <a:cs typeface="Lucida Sans Unicode" panose="020B0602030504020204" pitchFamily="34" charset="0"/>
              </a:rPr>
              <a:t>1 SWS = 15 UE á 45 Minuten = 11,25 Stunden</a:t>
            </a:r>
          </a:p>
          <a:p>
            <a:pPr marL="0" indent="0" eaLnBrk="1" hangingPunct="1">
              <a:buNone/>
            </a:pPr>
            <a:r>
              <a:rPr lang="de-AT" altLang="de-DE" sz="2400" dirty="0">
                <a:solidFill>
                  <a:schemeClr val="accent5">
                    <a:lumMod val="50000"/>
                  </a:schemeClr>
                </a:solidFill>
                <a:latin typeface="+mj-lt"/>
                <a:cs typeface="Lucida Sans Unicode" panose="020B0602030504020204" pitchFamily="34" charset="0"/>
              </a:rPr>
              <a:t>Ein Beispiel:</a:t>
            </a:r>
          </a:p>
          <a:p>
            <a:pPr marL="0" indent="0" eaLnBrk="1" hangingPunct="1">
              <a:buNone/>
            </a:pPr>
            <a:r>
              <a:rPr lang="de-AT" altLang="de-DE" sz="2400" dirty="0">
                <a:solidFill>
                  <a:schemeClr val="accent5">
                    <a:lumMod val="50000"/>
                  </a:schemeClr>
                </a:solidFill>
                <a:latin typeface="+mj-lt"/>
                <a:cs typeface="Lucida Sans Unicode" panose="020B0602030504020204" pitchFamily="34" charset="0"/>
              </a:rPr>
              <a:t>1 Lehrveranstaltung (2ECTS/2 SWS) = 2 x 15 Einheiten = 2x 11,25 Stunden</a:t>
            </a:r>
          </a:p>
          <a:p>
            <a:pPr marL="0" indent="0" eaLnBrk="1" hangingPunct="1">
              <a:buNone/>
            </a:pPr>
            <a:r>
              <a:rPr lang="de-AT" altLang="de-DE" sz="2400" dirty="0">
                <a:solidFill>
                  <a:schemeClr val="accent5">
                    <a:lumMod val="50000"/>
                  </a:schemeClr>
                </a:solidFill>
                <a:latin typeface="+mj-lt"/>
                <a:cs typeface="Lucida Sans Unicode" panose="020B0602030504020204" pitchFamily="34" charset="0"/>
              </a:rPr>
              <a:t>Rest = 27,5 Stunden Selbstlernzeit (Literaturstudien, Prüfungsvorbereitung, Seminararbeiten, Präsentationen, …)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38BB4F9-2337-3E77-A837-6F9B04DB6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16B3-2CA7-416B-8312-D07E4152929B}" type="slidenum">
              <a:rPr lang="de-AT" smtClean="0"/>
              <a:t>18</a:t>
            </a:fld>
            <a:endParaRPr lang="de-AT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BA29EEA-24DE-D07E-0051-88201FE97A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54824" y="216373"/>
            <a:ext cx="2096935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69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13480" y="481534"/>
            <a:ext cx="4765040" cy="787718"/>
          </a:xfrm>
        </p:spPr>
        <p:txBody>
          <a:bodyPr>
            <a:noAutofit/>
          </a:bodyPr>
          <a:lstStyle/>
          <a:p>
            <a:br>
              <a:rPr lang="de-AT" sz="4800" b="1" dirty="0"/>
            </a:br>
            <a:r>
              <a:rPr lang="de-AT" sz="2400" b="1" dirty="0">
                <a:solidFill>
                  <a:schemeClr val="accent1">
                    <a:lumMod val="50000"/>
                  </a:schemeClr>
                </a:solidFill>
                <a:ea typeface="+mj-lt"/>
                <a:cs typeface="+mj-lt"/>
              </a:rPr>
              <a:t>Weitere Informationen zum Studium</a:t>
            </a:r>
            <a:br>
              <a:rPr lang="de-AT" sz="2400" b="1" dirty="0">
                <a:solidFill>
                  <a:schemeClr val="accent1">
                    <a:lumMod val="50000"/>
                  </a:schemeClr>
                </a:solidFill>
                <a:ea typeface="+mj-lt"/>
                <a:cs typeface="+mj-lt"/>
              </a:rPr>
            </a:br>
            <a:endParaRPr lang="de-DE" sz="2400" b="1" dirty="0">
              <a:solidFill>
                <a:schemeClr val="accent1">
                  <a:lumMod val="50000"/>
                </a:schemeClr>
              </a:solidFill>
              <a:ea typeface="+mj-lt"/>
              <a:cs typeface="+mj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3893" y="1972171"/>
            <a:ext cx="10862997" cy="35428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800100" lvl="1" indent="-342900"/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+mj-lt"/>
                <a:ea typeface="+mj-lt"/>
                <a:cs typeface="Calibri"/>
              </a:rPr>
              <a:t>Anwesenheit</a:t>
            </a:r>
            <a:endParaRPr lang="de-DE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800100" lvl="1" indent="-342900"/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+mj-lt"/>
                <a:ea typeface="+mj-lt"/>
                <a:cs typeface="Calibri"/>
              </a:rPr>
              <a:t>Kompensation</a:t>
            </a:r>
            <a:endParaRPr lang="de-DE" dirty="0">
              <a:solidFill>
                <a:schemeClr val="accent1">
                  <a:lumMod val="50000"/>
                </a:schemeClr>
              </a:solidFill>
              <a:latin typeface="+mj-lt"/>
              <a:cs typeface="Calibri"/>
            </a:endParaRPr>
          </a:p>
          <a:p>
            <a:pPr marL="800100" lvl="1" indent="-342900"/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+mj-lt"/>
                <a:ea typeface="+mj-lt"/>
                <a:cs typeface="Calibri"/>
              </a:rPr>
              <a:t>Prüfungsmodus</a:t>
            </a:r>
          </a:p>
          <a:p>
            <a:pPr marL="800100" lvl="1" indent="-342900"/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+mj-lt"/>
                <a:ea typeface="+mj-lt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StudienführerApp</a:t>
            </a:r>
            <a:endParaRPr lang="de-DE" dirty="0">
              <a:solidFill>
                <a:schemeClr val="accent1">
                  <a:lumMod val="50000"/>
                </a:schemeClr>
              </a:solidFill>
              <a:latin typeface="+mj-lt"/>
              <a:ea typeface="+mj-lt"/>
              <a:cs typeface="Calibri"/>
            </a:endParaRPr>
          </a:p>
          <a:p>
            <a:pPr marL="800100" lvl="1" indent="-342900"/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+mj-lt"/>
                <a:ea typeface="+mj-lt"/>
                <a:cs typeface="Calibri"/>
              </a:rPr>
              <a:t>Open Door – Termine online </a:t>
            </a:r>
          </a:p>
          <a:p>
            <a:pPr marL="800100" lvl="1" indent="-342900"/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+mj-lt"/>
                <a:ea typeface="+mj-lt"/>
                <a:cs typeface="Calibri"/>
              </a:rPr>
              <a:t>Anrechnungen (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+mj-lt"/>
                <a:ea typeface="+mj-lt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simone.poellmann@ph-ooe.at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+mj-lt"/>
                <a:ea typeface="+mj-lt"/>
                <a:cs typeface="Calibri"/>
              </a:rPr>
              <a:t>) 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+mj-lt"/>
              <a:ea typeface="+mn-lt"/>
              <a:cs typeface="+mn-lt"/>
            </a:endParaRPr>
          </a:p>
          <a:p>
            <a:pPr marL="800100" lvl="1" indent="-342900"/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+mj-lt"/>
                <a:ea typeface="+mj-lt"/>
                <a:cs typeface="Calibri"/>
              </a:rPr>
              <a:t>Kontakt zum Institut</a:t>
            </a:r>
            <a:endParaRPr lang="de-AT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indent="0">
              <a:buNone/>
            </a:pPr>
            <a:endParaRPr lang="de-AT" sz="2400" b="1" dirty="0">
              <a:solidFill>
                <a:schemeClr val="accent1">
                  <a:lumMod val="50000"/>
                </a:schemeClr>
              </a:solidFill>
              <a:latin typeface="+mj-lt"/>
              <a:ea typeface="+mj-lt"/>
              <a:cs typeface="+mj-lt"/>
            </a:endParaRPr>
          </a:p>
          <a:p>
            <a:endParaRPr lang="de-AT" sz="2400" b="1" dirty="0">
              <a:solidFill>
                <a:schemeClr val="accent1">
                  <a:lumMod val="50000"/>
                </a:schemeClr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516725" y="5877272"/>
            <a:ext cx="10177131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3E54A17-407F-4616-A851-5AFC91FC066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54824" y="216373"/>
            <a:ext cx="2096935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698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3893" y="1687691"/>
            <a:ext cx="10862997" cy="367240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altLang="de-DE" sz="5400" b="1" dirty="0">
                <a:solidFill>
                  <a:schemeClr val="accent1">
                    <a:lumMod val="50000"/>
                  </a:schemeClr>
                </a:solidFill>
              </a:rPr>
              <a:t>Herzlich willkommen im gemeinsam eingerichteten Studium der </a:t>
            </a:r>
            <a:br>
              <a:rPr lang="de-DE" altLang="de-DE" sz="5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altLang="de-DE" sz="5400" b="1" dirty="0">
                <a:solidFill>
                  <a:schemeClr val="accent1">
                    <a:lumMod val="50000"/>
                  </a:schemeClr>
                </a:solidFill>
              </a:rPr>
              <a:t>PH OÖ &amp; PHV</a:t>
            </a: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516725" y="5877272"/>
            <a:ext cx="10177131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554825" y="3369533"/>
            <a:ext cx="769751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AT" sz="3200" b="1">
              <a:solidFill>
                <a:srgbClr val="333333"/>
              </a:solidFill>
            </a:endParaRPr>
          </a:p>
          <a:p>
            <a:endParaRPr lang="de-AT">
              <a:solidFill>
                <a:srgbClr val="333333"/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DD6E302-BEA4-4B70-BDAE-517EB03290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54825" y="172337"/>
            <a:ext cx="2096935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6253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2"/>
          <p:cNvSpPr txBox="1">
            <a:spLocks/>
          </p:cNvSpPr>
          <p:nvPr/>
        </p:nvSpPr>
        <p:spPr>
          <a:xfrm>
            <a:off x="-79021" y="5877272"/>
            <a:ext cx="10177131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graphicFrame>
        <p:nvGraphicFramePr>
          <p:cNvPr id="5" name="Tabelle 5">
            <a:extLst>
              <a:ext uri="{FF2B5EF4-FFF2-40B4-BE49-F238E27FC236}">
                <a16:creationId xmlns:a16="http://schemas.microsoft.com/office/drawing/2014/main" id="{C37C7861-2FEA-4BD1-AC74-1534E112BB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258897"/>
              </p:ext>
            </p:extLst>
          </p:nvPr>
        </p:nvGraphicFramePr>
        <p:xfrm>
          <a:off x="1701799" y="3612449"/>
          <a:ext cx="87884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6843">
                  <a:extLst>
                    <a:ext uri="{9D8B030D-6E8A-4147-A177-3AD203B41FA5}">
                      <a16:colId xmlns:a16="http://schemas.microsoft.com/office/drawing/2014/main" val="2581310054"/>
                    </a:ext>
                  </a:extLst>
                </a:gridCol>
                <a:gridCol w="4811557">
                  <a:extLst>
                    <a:ext uri="{9D8B030D-6E8A-4147-A177-3AD203B41FA5}">
                      <a16:colId xmlns:a16="http://schemas.microsoft.com/office/drawing/2014/main" val="917091695"/>
                    </a:ext>
                  </a:extLst>
                </a:gridCol>
              </a:tblGrid>
              <a:tr h="26051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de-DE" sz="2800" b="1" i="0" u="none" strike="noStrike" noProof="0" dirty="0" err="1">
                          <a:solidFill>
                            <a:schemeClr val="bg1"/>
                          </a:solidFill>
                          <a:latin typeface="Calibri Light"/>
                        </a:rPr>
                        <a:t>Mag.a</a:t>
                      </a:r>
                      <a:r>
                        <a:rPr lang="de-DE" sz="2800" b="1" i="0" u="none" strike="noStrike" noProof="0" dirty="0">
                          <a:solidFill>
                            <a:schemeClr val="bg1"/>
                          </a:solidFill>
                          <a:latin typeface="Calibri Light"/>
                        </a:rPr>
                        <a:t> Simone Pöllmann</a:t>
                      </a:r>
                      <a:endParaRPr lang="de-DE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de-DE" sz="2800" b="1" i="0" u="none" strike="noStrike" noProof="0" dirty="0">
                          <a:solidFill>
                            <a:schemeClr val="bg1"/>
                          </a:solidFill>
                          <a:latin typeface="Calibri Light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simone.poellmann@ph-ooe.at</a:t>
                      </a:r>
                      <a:r>
                        <a:rPr lang="de-DE" sz="2800" b="1" i="0" u="none" strike="noStrike" noProof="0" dirty="0">
                          <a:solidFill>
                            <a:schemeClr val="bg1"/>
                          </a:solidFill>
                          <a:latin typeface="Calibri Light"/>
                        </a:rPr>
                        <a:t> </a:t>
                      </a:r>
                      <a:endParaRPr lang="de-DE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937787"/>
                  </a:ext>
                </a:extLst>
              </a:tr>
            </a:tbl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id="{FF7F3A78-128C-4B66-B2E1-F0DE3CA55F52}"/>
              </a:ext>
            </a:extLst>
          </p:cNvPr>
          <p:cNvSpPr/>
          <p:nvPr/>
        </p:nvSpPr>
        <p:spPr>
          <a:xfrm>
            <a:off x="2920608" y="2032365"/>
            <a:ext cx="63507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/>
            <a:r>
              <a:rPr lang="de-DE" sz="2800" b="1" dirty="0">
                <a:solidFill>
                  <a:schemeClr val="accent1">
                    <a:lumMod val="50000"/>
                  </a:schemeClr>
                </a:solidFill>
                <a:ea typeface="+mj-lt"/>
                <a:cs typeface="Calibri"/>
              </a:rPr>
              <a:t>Anrechnungen müssen über die PH OÖ beantragt werden </a:t>
            </a:r>
            <a:endParaRPr lang="de-AT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E977FB3-2C00-4FE2-AD7E-C3315FB42F1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54824" y="216373"/>
            <a:ext cx="2096935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6759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2"/>
          <p:cNvSpPr txBox="1">
            <a:spLocks/>
          </p:cNvSpPr>
          <p:nvPr/>
        </p:nvSpPr>
        <p:spPr>
          <a:xfrm>
            <a:off x="-79021" y="5877272"/>
            <a:ext cx="10177131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graphicFrame>
        <p:nvGraphicFramePr>
          <p:cNvPr id="5" name="Tabelle 5">
            <a:extLst>
              <a:ext uri="{FF2B5EF4-FFF2-40B4-BE49-F238E27FC236}">
                <a16:creationId xmlns:a16="http://schemas.microsoft.com/office/drawing/2014/main" id="{C37C7861-2FEA-4BD1-AC74-1534E112BB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919460"/>
              </p:ext>
            </p:extLst>
          </p:nvPr>
        </p:nvGraphicFramePr>
        <p:xfrm>
          <a:off x="1665108" y="3061687"/>
          <a:ext cx="8840332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4424">
                  <a:extLst>
                    <a:ext uri="{9D8B030D-6E8A-4147-A177-3AD203B41FA5}">
                      <a16:colId xmlns:a16="http://schemas.microsoft.com/office/drawing/2014/main" val="2581310054"/>
                    </a:ext>
                  </a:extLst>
                </a:gridCol>
                <a:gridCol w="4004014">
                  <a:extLst>
                    <a:ext uri="{9D8B030D-6E8A-4147-A177-3AD203B41FA5}">
                      <a16:colId xmlns:a16="http://schemas.microsoft.com/office/drawing/2014/main" val="917091695"/>
                    </a:ext>
                  </a:extLst>
                </a:gridCol>
                <a:gridCol w="1981894">
                  <a:extLst>
                    <a:ext uri="{9D8B030D-6E8A-4147-A177-3AD203B41FA5}">
                      <a16:colId xmlns:a16="http://schemas.microsoft.com/office/drawing/2014/main" val="877759658"/>
                    </a:ext>
                  </a:extLst>
                </a:gridCol>
              </a:tblGrid>
              <a:tr h="33826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de-DE" sz="2400" b="1" i="0" u="none" strike="noStrike" noProof="0" dirty="0">
                          <a:solidFill>
                            <a:schemeClr val="bg1"/>
                          </a:solidFill>
                          <a:latin typeface="Calibri Light"/>
                        </a:rPr>
                        <a:t>Michaela </a:t>
                      </a:r>
                      <a:r>
                        <a:rPr lang="de-DE" sz="2400" b="1" i="0" u="none" strike="noStrike" noProof="0" dirty="0" err="1">
                          <a:solidFill>
                            <a:schemeClr val="bg1"/>
                          </a:solidFill>
                          <a:latin typeface="Calibri Light"/>
                        </a:rPr>
                        <a:t>Petermaier</a:t>
                      </a:r>
                      <a:r>
                        <a:rPr lang="de-DE" sz="2400" b="1" i="0" u="none" strike="noStrike" noProof="0" dirty="0">
                          <a:solidFill>
                            <a:schemeClr val="bg1"/>
                          </a:solidFill>
                          <a:latin typeface="Calibri Light"/>
                        </a:rPr>
                        <a:t> </a:t>
                      </a:r>
                      <a:endParaRPr lang="de-DE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de-DE" sz="2400" b="0" i="0" u="none" strike="noStrike" noProof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office-primar@ph-ooe.at</a:t>
                      </a:r>
                      <a:endParaRPr lang="de-DE" sz="2400" b="1" i="0" u="none" strike="noStrike" noProof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de-DE" sz="2400" b="1" i="0" u="none" strike="noStrike" noProof="0" dirty="0">
                          <a:solidFill>
                            <a:schemeClr val="bg1"/>
                          </a:solidFill>
                          <a:latin typeface="Calibri Light"/>
                        </a:rPr>
                        <a:t>DW 7457</a:t>
                      </a:r>
                      <a:endParaRPr lang="de-DE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937787"/>
                  </a:ext>
                </a:extLst>
              </a:tr>
            </a:tbl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id="{FF7F3A78-128C-4B66-B2E1-F0DE3CA55F52}"/>
              </a:ext>
            </a:extLst>
          </p:cNvPr>
          <p:cNvSpPr/>
          <p:nvPr/>
        </p:nvSpPr>
        <p:spPr>
          <a:xfrm>
            <a:off x="2920608" y="2032365"/>
            <a:ext cx="63507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/>
            <a:r>
              <a:rPr lang="de-DE" sz="2800" b="1" dirty="0">
                <a:solidFill>
                  <a:schemeClr val="accent1">
                    <a:lumMod val="50000"/>
                  </a:schemeClr>
                </a:solidFill>
                <a:ea typeface="+mj-lt"/>
                <a:cs typeface="Calibri"/>
              </a:rPr>
              <a:t>Kontakt zum Institut an der PH OÖ</a:t>
            </a:r>
            <a:endParaRPr lang="de-AT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E977FB3-2C00-4FE2-AD7E-C3315FB42F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54824" y="216373"/>
            <a:ext cx="2096935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3331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2293" y="1494651"/>
            <a:ext cx="10862997" cy="33879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de-DE" dirty="0"/>
          </a:p>
          <a:p>
            <a:pPr marL="0" indent="0" algn="ctr">
              <a:buNone/>
            </a:pPr>
            <a:endParaRPr lang="de-DE" sz="3200" b="1" dirty="0">
              <a:solidFill>
                <a:schemeClr val="accent1">
                  <a:lumMod val="50000"/>
                </a:schemeClr>
              </a:solidFill>
              <a:latin typeface="+mj-lt"/>
              <a:ea typeface="+mj-lt"/>
              <a:cs typeface="+mj-lt"/>
            </a:endParaRPr>
          </a:p>
          <a:p>
            <a:pPr marL="0" indent="0" algn="ctr">
              <a:buNone/>
            </a:pPr>
            <a:r>
              <a:rPr lang="de-DE" sz="3200" b="1" dirty="0">
                <a:solidFill>
                  <a:schemeClr val="accent1">
                    <a:lumMod val="50000"/>
                  </a:schemeClr>
                </a:solidFill>
                <a:ea typeface="+mj-lt"/>
                <a:cs typeface="+mj-lt"/>
              </a:rPr>
              <a:t>Willkommen im Bachelorstudium zum </a:t>
            </a:r>
            <a:endParaRPr lang="de-DE" sz="3200" b="1" dirty="0">
              <a:solidFill>
                <a:schemeClr val="accent1">
                  <a:lumMod val="50000"/>
                </a:schemeClr>
              </a:solidFill>
              <a:ea typeface="+mj-lt"/>
              <a:cs typeface="Calibri"/>
            </a:endParaRPr>
          </a:p>
          <a:p>
            <a:pPr marL="0" indent="0" algn="ctr">
              <a:buNone/>
            </a:pPr>
            <a:r>
              <a:rPr lang="de-DE" sz="3200" b="1" dirty="0">
                <a:solidFill>
                  <a:schemeClr val="accent1">
                    <a:lumMod val="50000"/>
                  </a:schemeClr>
                </a:solidFill>
                <a:ea typeface="+mj-lt"/>
                <a:cs typeface="+mj-lt"/>
              </a:rPr>
              <a:t>Lehramt Primarstufe</a:t>
            </a:r>
            <a:endParaRPr lang="de-DE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516725" y="5877272"/>
            <a:ext cx="10177131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554825" y="3369533"/>
            <a:ext cx="769751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AT" sz="3200" b="1">
              <a:solidFill>
                <a:srgbClr val="333333"/>
              </a:solidFill>
            </a:endParaRPr>
          </a:p>
          <a:p>
            <a:endParaRPr lang="de-AT">
              <a:solidFill>
                <a:srgbClr val="333333"/>
              </a:solidFill>
            </a:endParaRPr>
          </a:p>
        </p:txBody>
      </p:sp>
      <p:pic>
        <p:nvPicPr>
          <p:cNvPr id="5" name="Grafik 5" descr="Ein Bild, das Text, Person, drinnen, Gruppe enthält.&#10;&#10;Beschreibung automatisch generiert.">
            <a:extLst>
              <a:ext uri="{FF2B5EF4-FFF2-40B4-BE49-F238E27FC236}">
                <a16:creationId xmlns:a16="http://schemas.microsoft.com/office/drawing/2014/main" id="{650C23F0-A278-4A29-A778-2C0895EE0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760" y="4299720"/>
            <a:ext cx="9641840" cy="22616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2AF7C1E-05EC-4DEB-817D-B14144D76A8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54824" y="216373"/>
            <a:ext cx="2096935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531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3893" y="1687691"/>
            <a:ext cx="10862997" cy="367240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 algn="ctr">
              <a:buNone/>
            </a:pPr>
            <a:endParaRPr lang="de-DE" sz="3600" b="1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516725" y="5877272"/>
            <a:ext cx="10177131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554825" y="3369533"/>
            <a:ext cx="769751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AT" sz="3200" b="1">
              <a:solidFill>
                <a:srgbClr val="333333"/>
              </a:solidFill>
            </a:endParaRPr>
          </a:p>
          <a:p>
            <a:endParaRPr lang="de-AT">
              <a:solidFill>
                <a:srgbClr val="333333"/>
              </a:solid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856C746-B24C-442A-A0E6-3A936ED4C4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54824" y="216373"/>
            <a:ext cx="2096935" cy="1325563"/>
          </a:xfrm>
          <a:prstGeom prst="rect">
            <a:avLst/>
          </a:prstGeom>
        </p:spPr>
      </p:pic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E4760818-FABE-4477-ABE1-0B2B73F68C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560464"/>
              </p:ext>
            </p:extLst>
          </p:nvPr>
        </p:nvGraphicFramePr>
        <p:xfrm>
          <a:off x="1005555" y="2488335"/>
          <a:ext cx="1018089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0579">
                  <a:extLst>
                    <a:ext uri="{9D8B030D-6E8A-4147-A177-3AD203B41FA5}">
                      <a16:colId xmlns:a16="http://schemas.microsoft.com/office/drawing/2014/main" val="612682380"/>
                    </a:ext>
                  </a:extLst>
                </a:gridCol>
                <a:gridCol w="5310311">
                  <a:extLst>
                    <a:ext uri="{9D8B030D-6E8A-4147-A177-3AD203B41FA5}">
                      <a16:colId xmlns:a16="http://schemas.microsoft.com/office/drawing/2014/main" val="3282334689"/>
                    </a:ext>
                  </a:extLst>
                </a:gridCol>
              </a:tblGrid>
              <a:tr h="2631200">
                <a:tc>
                  <a:txBody>
                    <a:bodyPr/>
                    <a:lstStyle/>
                    <a:p>
                      <a:endParaRPr lang="de-DE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  <a:p>
                      <a:r>
                        <a:rPr lang="de-DE" sz="2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Calibri"/>
                        </a:rPr>
                        <a:t>Pädagogische Hochschule </a:t>
                      </a:r>
                    </a:p>
                    <a:p>
                      <a:r>
                        <a:rPr lang="de-DE" sz="2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Calibri"/>
                        </a:rPr>
                        <a:t>Vorarlberg </a:t>
                      </a:r>
                    </a:p>
                    <a:p>
                      <a:r>
                        <a:rPr lang="de-DE" sz="2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Calibri"/>
                        </a:rPr>
                        <a:t>Prof.in Silvia Pichler, </a:t>
                      </a:r>
                      <a:r>
                        <a:rPr lang="de-DE" sz="24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Calibri"/>
                        </a:rPr>
                        <a:t>MEd</a:t>
                      </a:r>
                      <a:r>
                        <a:rPr lang="de-DE" sz="2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Calibri"/>
                        </a:rPr>
                        <a:t>, BEd</a:t>
                      </a:r>
                    </a:p>
                    <a:p>
                      <a:r>
                        <a:rPr lang="de-DE" sz="2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Calibri"/>
                        </a:rPr>
                        <a:t>Institutsleiterin</a:t>
                      </a:r>
                    </a:p>
                    <a:p>
                      <a:r>
                        <a:rPr lang="de-DE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Institut für Primarbildung und Lernentwicklung</a:t>
                      </a:r>
                    </a:p>
                    <a:p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endParaRPr lang="de-AT" altLang="de-DE" sz="2400" b="1" dirty="0">
                        <a:solidFill>
                          <a:schemeClr val="bg1"/>
                        </a:solidFill>
                        <a:cs typeface="Calibri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de-AT" altLang="de-DE" sz="2400" b="1" dirty="0">
                          <a:solidFill>
                            <a:schemeClr val="bg1"/>
                          </a:solidFill>
                          <a:cs typeface="Calibri"/>
                        </a:rPr>
                        <a:t>Pädagogische Hochschule Oberösterreich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de-AT" sz="2400" dirty="0">
                          <a:solidFill>
                            <a:schemeClr val="bg1"/>
                          </a:solidFill>
                        </a:rPr>
                        <a:t>Prof.in Margit Steiner, MSc, BEd</a:t>
                      </a:r>
                      <a:endParaRPr lang="de-DE" sz="2400" dirty="0">
                        <a:solidFill>
                          <a:schemeClr val="bg1"/>
                        </a:solidFill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de-DE" sz="2400" b="1" dirty="0">
                          <a:solidFill>
                            <a:schemeClr val="bg1"/>
                          </a:solidFill>
                        </a:rPr>
                        <a:t>Institutsleiterin der</a:t>
                      </a:r>
                      <a:endParaRPr lang="de-DE" sz="2400" b="1" dirty="0">
                        <a:solidFill>
                          <a:schemeClr val="bg1"/>
                        </a:solidFill>
                        <a:cs typeface="Calibri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de-AT" altLang="de-DE" sz="2400" b="1" dirty="0">
                          <a:solidFill>
                            <a:schemeClr val="bg1"/>
                          </a:solidFill>
                        </a:rPr>
                        <a:t>Elementar- und Primarstufenpädagogik</a:t>
                      </a:r>
                    </a:p>
                    <a:p>
                      <a:endParaRPr lang="de-D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8766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4636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9348D7B-127D-A529-50FA-DE70C2FE77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1337749" y="1735667"/>
            <a:ext cx="9143985" cy="4872036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F94F04F-B09E-A33D-6993-BBB4357BC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C477B-19E7-4FF9-89E9-0ADB2466CC31}" type="slidenum">
              <a:rPr lang="de-DE" smtClean="0"/>
              <a:t>4</a:t>
            </a:fld>
            <a:endParaRPr lang="de-DE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0D4E151C-5A4E-3573-A91C-D0B720142E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5">
                    <a:lumMod val="75000"/>
                  </a:schemeClr>
                </a:solidFill>
              </a:rPr>
              <a:t>Unser Haus </a:t>
            </a:r>
            <a:endParaRPr lang="de-AT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Untertitel 11">
            <a:extLst>
              <a:ext uri="{FF2B5EF4-FFF2-40B4-BE49-F238E27FC236}">
                <a16:creationId xmlns:a16="http://schemas.microsoft.com/office/drawing/2014/main" id="{DDC25221-FF87-B526-A4DE-C73E4B924D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l" eaLnBrk="1" hangingPunct="1">
              <a:lnSpc>
                <a:spcPct val="90000"/>
              </a:lnSpc>
              <a:buFontTx/>
              <a:buNone/>
            </a:pPr>
            <a:r>
              <a:rPr lang="de-DE" altLang="de-DE" sz="3200" b="1" dirty="0">
                <a:solidFill>
                  <a:srgbClr val="002060"/>
                </a:solidFill>
              </a:rPr>
              <a:t>Erdgeschoss</a:t>
            </a:r>
            <a:r>
              <a:rPr lang="de-DE" altLang="de-DE" sz="3200" dirty="0">
                <a:solidFill>
                  <a:srgbClr val="002060"/>
                </a:solidFill>
              </a:rPr>
              <a:t>: Bibliothek, Mensa, Werk- und Zeichenräume</a:t>
            </a:r>
          </a:p>
          <a:p>
            <a:pPr algn="l" eaLnBrk="1" hangingPunct="1">
              <a:lnSpc>
                <a:spcPct val="90000"/>
              </a:lnSpc>
            </a:pPr>
            <a:r>
              <a:rPr lang="de-DE" altLang="de-DE" sz="3200" b="1" dirty="0">
                <a:solidFill>
                  <a:srgbClr val="002060"/>
                </a:solidFill>
              </a:rPr>
              <a:t>1. Stock:</a:t>
            </a:r>
            <a:r>
              <a:rPr lang="de-DE" altLang="de-DE" sz="3200" dirty="0">
                <a:solidFill>
                  <a:srgbClr val="002060"/>
                </a:solidFill>
              </a:rPr>
              <a:t> Studienabteilung, Institutsleitung, ÖH, Büro für Internationales, Stabstelle Wissenschaft, Seminarräume, Musiksaal, Turnsäle</a:t>
            </a:r>
          </a:p>
          <a:p>
            <a:pPr algn="l" eaLnBrk="1" hangingPunct="1">
              <a:lnSpc>
                <a:spcPct val="90000"/>
              </a:lnSpc>
            </a:pPr>
            <a:r>
              <a:rPr lang="de-DE" altLang="de-DE" sz="3200" b="1" dirty="0">
                <a:solidFill>
                  <a:srgbClr val="002060"/>
                </a:solidFill>
              </a:rPr>
              <a:t>2. Stock: </a:t>
            </a:r>
            <a:r>
              <a:rPr lang="de-DE" altLang="de-DE" sz="3200" dirty="0">
                <a:solidFill>
                  <a:srgbClr val="002060"/>
                </a:solidFill>
              </a:rPr>
              <a:t>Verwaltung, Rektorat, Seminarräume</a:t>
            </a:r>
          </a:p>
          <a:p>
            <a:pPr algn="l" eaLnBrk="1" hangingPunct="1">
              <a:lnSpc>
                <a:spcPct val="90000"/>
              </a:lnSpc>
            </a:pPr>
            <a:r>
              <a:rPr lang="de-DE" altLang="de-DE" sz="3200" b="1" dirty="0">
                <a:solidFill>
                  <a:srgbClr val="002060"/>
                </a:solidFill>
              </a:rPr>
              <a:t>3. Stock: </a:t>
            </a:r>
            <a:r>
              <a:rPr lang="de-DE" altLang="de-DE" sz="3200" dirty="0">
                <a:solidFill>
                  <a:srgbClr val="002060"/>
                </a:solidFill>
              </a:rPr>
              <a:t>Hörsäle</a:t>
            </a:r>
          </a:p>
          <a:p>
            <a:endParaRPr lang="de-AT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62F54ED-8F3E-54AB-1568-109D7D582AC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54824" y="216373"/>
            <a:ext cx="2096935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474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64466" y="838200"/>
            <a:ext cx="6570133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de-AT" altLang="de-DE" sz="2400" dirty="0">
                <a:solidFill>
                  <a:schemeClr val="accent5">
                    <a:lumMod val="75000"/>
                  </a:schemeClr>
                </a:solidFill>
              </a:rPr>
              <a:t>Über uns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001" y="2224726"/>
            <a:ext cx="8507413" cy="3393430"/>
          </a:xfrm>
        </p:spPr>
        <p:txBody>
          <a:bodyPr>
            <a:noAutofit/>
          </a:bodyPr>
          <a:lstStyle/>
          <a:p>
            <a:r>
              <a:rPr lang="de-AT" altLang="de-DE" sz="1800" dirty="0">
                <a:solidFill>
                  <a:schemeClr val="accent5">
                    <a:lumMod val="50000"/>
                  </a:schemeClr>
                </a:solidFill>
                <a:latin typeface="+mj-lt"/>
                <a:cs typeface="Lucida Sans Unicode" panose="020B0602030504020204" pitchFamily="34" charset="0"/>
              </a:rPr>
              <a:t>Rektorin: </a:t>
            </a:r>
            <a:r>
              <a:rPr lang="de-AT" altLang="de-DE" sz="1800" dirty="0" err="1">
                <a:solidFill>
                  <a:schemeClr val="accent5">
                    <a:lumMod val="50000"/>
                  </a:schemeClr>
                </a:solidFill>
                <a:latin typeface="+mj-lt"/>
                <a:cs typeface="Lucida Sans Unicode" panose="020B0602030504020204" pitchFamily="34" charset="0"/>
              </a:rPr>
              <a:t>Mag.</a:t>
            </a:r>
            <a:r>
              <a:rPr lang="de-AT" altLang="de-DE" sz="1800" baseline="30000" dirty="0" err="1">
                <a:solidFill>
                  <a:schemeClr val="accent5">
                    <a:lumMod val="50000"/>
                  </a:schemeClr>
                </a:solidFill>
                <a:latin typeface="+mj-lt"/>
                <a:cs typeface="Lucida Sans Unicode" panose="020B0602030504020204" pitchFamily="34" charset="0"/>
              </a:rPr>
              <a:t>a</a:t>
            </a:r>
            <a:r>
              <a:rPr lang="de-AT" altLang="de-DE" sz="1800" dirty="0">
                <a:solidFill>
                  <a:schemeClr val="accent5">
                    <a:lumMod val="50000"/>
                  </a:schemeClr>
                </a:solidFill>
                <a:latin typeface="+mj-lt"/>
                <a:cs typeface="Lucida Sans Unicode" panose="020B0602030504020204" pitchFamily="34" charset="0"/>
              </a:rPr>
              <a:t> Elisabeth Haas, </a:t>
            </a:r>
            <a:r>
              <a:rPr lang="de-AT" altLang="de-DE" sz="1800" dirty="0" err="1">
                <a:solidFill>
                  <a:schemeClr val="accent5">
                    <a:lumMod val="50000"/>
                  </a:schemeClr>
                </a:solidFill>
                <a:latin typeface="+mj-lt"/>
                <a:cs typeface="Lucida Sans Unicode" panose="020B0602030504020204" pitchFamily="34" charset="0"/>
              </a:rPr>
              <a:t>BEd</a:t>
            </a:r>
            <a:r>
              <a:rPr lang="de-AT" altLang="de-DE" sz="1800" dirty="0">
                <a:solidFill>
                  <a:schemeClr val="accent5">
                    <a:lumMod val="50000"/>
                  </a:schemeClr>
                </a:solidFill>
                <a:latin typeface="+mj-lt"/>
                <a:cs typeface="Lucida Sans Unicode" panose="020B0602030504020204" pitchFamily="34" charset="0"/>
              </a:rPr>
              <a:t> PhD</a:t>
            </a:r>
          </a:p>
          <a:p>
            <a:r>
              <a:rPr lang="de-AT" altLang="de-DE" sz="1800" dirty="0">
                <a:solidFill>
                  <a:schemeClr val="accent5">
                    <a:lumMod val="50000"/>
                  </a:schemeClr>
                </a:solidFill>
                <a:latin typeface="+mj-lt"/>
                <a:cs typeface="Lucida Sans Unicode" panose="020B0602030504020204" pitchFamily="34" charset="0"/>
              </a:rPr>
              <a:t>Vizerektorin: HS-Prof. Dr. Anne Frey</a:t>
            </a:r>
          </a:p>
          <a:p>
            <a:r>
              <a:rPr lang="de-AT" altLang="de-DE" sz="1800" dirty="0">
                <a:solidFill>
                  <a:schemeClr val="accent5">
                    <a:lumMod val="50000"/>
                  </a:schemeClr>
                </a:solidFill>
                <a:latin typeface="+mj-lt"/>
                <a:cs typeface="Lucida Sans Unicode" panose="020B0602030504020204" pitchFamily="34" charset="0"/>
              </a:rPr>
              <a:t>Institutsleiter: Prof. Silvia Pichler, </a:t>
            </a:r>
            <a:r>
              <a:rPr lang="de-AT" altLang="de-DE" sz="1800" dirty="0" err="1">
                <a:solidFill>
                  <a:schemeClr val="accent5">
                    <a:lumMod val="50000"/>
                  </a:schemeClr>
                </a:solidFill>
                <a:latin typeface="+mj-lt"/>
                <a:cs typeface="Lucida Sans Unicode" panose="020B0602030504020204" pitchFamily="34" charset="0"/>
              </a:rPr>
              <a:t>MEd</a:t>
            </a:r>
            <a:r>
              <a:rPr lang="de-AT" altLang="de-DE" sz="1800" dirty="0">
                <a:solidFill>
                  <a:schemeClr val="accent5">
                    <a:lumMod val="50000"/>
                  </a:schemeClr>
                </a:solidFill>
                <a:latin typeface="+mj-lt"/>
                <a:cs typeface="Lucida Sans Unicode" panose="020B0602030504020204" pitchFamily="34" charset="0"/>
              </a:rPr>
              <a:t>, </a:t>
            </a:r>
            <a:r>
              <a:rPr lang="de-AT" altLang="de-DE" sz="1800" dirty="0" err="1">
                <a:solidFill>
                  <a:schemeClr val="accent5">
                    <a:lumMod val="50000"/>
                  </a:schemeClr>
                </a:solidFill>
                <a:latin typeface="+mj-lt"/>
                <a:cs typeface="Lucida Sans Unicode" panose="020B0602030504020204" pitchFamily="34" charset="0"/>
              </a:rPr>
              <a:t>BEd</a:t>
            </a:r>
            <a:endParaRPr lang="de-AT" altLang="de-DE" sz="1800" dirty="0">
              <a:solidFill>
                <a:schemeClr val="accent5">
                  <a:lumMod val="50000"/>
                </a:schemeClr>
              </a:solidFill>
              <a:latin typeface="+mj-lt"/>
              <a:cs typeface="Lucida Sans Unicode" panose="020B0602030504020204" pitchFamily="34" charset="0"/>
            </a:endParaRPr>
          </a:p>
          <a:p>
            <a:r>
              <a:rPr lang="de-AT" altLang="de-DE" sz="1800" dirty="0">
                <a:solidFill>
                  <a:schemeClr val="accent5">
                    <a:lumMod val="50000"/>
                  </a:schemeClr>
                </a:solidFill>
                <a:latin typeface="+mj-lt"/>
                <a:cs typeface="Lucida Sans Unicode" panose="020B0602030504020204" pitchFamily="34" charset="0"/>
              </a:rPr>
              <a:t>Studien- und Prüfungsreferat: </a:t>
            </a:r>
            <a:r>
              <a:rPr lang="de-AT" altLang="de-DE" sz="1800" dirty="0" err="1">
                <a:solidFill>
                  <a:schemeClr val="accent5">
                    <a:lumMod val="50000"/>
                  </a:schemeClr>
                </a:solidFill>
                <a:latin typeface="+mj-lt"/>
                <a:cs typeface="Lucida Sans Unicode" panose="020B0602030504020204" pitchFamily="34" charset="0"/>
              </a:rPr>
              <a:t>Ljiliana</a:t>
            </a:r>
            <a:r>
              <a:rPr lang="de-AT" altLang="de-DE" sz="1800" dirty="0">
                <a:solidFill>
                  <a:schemeClr val="accent5">
                    <a:lumMod val="50000"/>
                  </a:schemeClr>
                </a:solidFill>
                <a:latin typeface="+mj-lt"/>
                <a:cs typeface="Lucida Sans Unicode" panose="020B0602030504020204" pitchFamily="34" charset="0"/>
              </a:rPr>
              <a:t> Jokic, Rebecca Amman</a:t>
            </a:r>
          </a:p>
          <a:p>
            <a:r>
              <a:rPr lang="de-AT" altLang="de-DE" sz="1800" dirty="0">
                <a:solidFill>
                  <a:schemeClr val="accent5">
                    <a:lumMod val="50000"/>
                  </a:schemeClr>
                </a:solidFill>
                <a:latin typeface="+mj-lt"/>
                <a:cs typeface="Lucida Sans Unicode" panose="020B0602030504020204" pitchFamily="34" charset="0"/>
              </a:rPr>
              <a:t>Studienorganisation: Prof. Elmar Rinderer, Prof. Silvia Pichler</a:t>
            </a:r>
          </a:p>
          <a:p>
            <a:r>
              <a:rPr lang="de-AT" altLang="de-DE" sz="1800" dirty="0">
                <a:solidFill>
                  <a:schemeClr val="accent5">
                    <a:lumMod val="50000"/>
                  </a:schemeClr>
                </a:solidFill>
                <a:latin typeface="+mj-lt"/>
                <a:cs typeface="Lucida Sans Unicode" panose="020B0602030504020204" pitchFamily="34" charset="0"/>
              </a:rPr>
              <a:t>Studienberatung/Studienorganisation: Susanne Weiß</a:t>
            </a:r>
          </a:p>
          <a:p>
            <a:r>
              <a:rPr lang="de-AT" altLang="de-DE" sz="1800" dirty="0">
                <a:solidFill>
                  <a:schemeClr val="accent5">
                    <a:lumMod val="50000"/>
                  </a:schemeClr>
                </a:solidFill>
                <a:latin typeface="+mj-lt"/>
                <a:cs typeface="Lucida Sans Unicode" panose="020B0602030504020204" pitchFamily="34" charset="0"/>
              </a:rPr>
              <a:t>Praktikumsstelle: Elmar Fischer, </a:t>
            </a:r>
            <a:r>
              <a:rPr lang="de-AT" altLang="de-DE" sz="1800" dirty="0" err="1">
                <a:solidFill>
                  <a:schemeClr val="accent5">
                    <a:lumMod val="50000"/>
                  </a:schemeClr>
                </a:solidFill>
                <a:latin typeface="+mj-lt"/>
                <a:cs typeface="Lucida Sans Unicode" panose="020B0602030504020204" pitchFamily="34" charset="0"/>
              </a:rPr>
              <a:t>BEd</a:t>
            </a:r>
            <a:r>
              <a:rPr lang="de-AT" altLang="de-DE" sz="1800" dirty="0">
                <a:solidFill>
                  <a:schemeClr val="accent5">
                    <a:lumMod val="50000"/>
                  </a:schemeClr>
                </a:solidFill>
                <a:latin typeface="+mj-lt"/>
                <a:cs typeface="Lucida Sans Unicode" panose="020B0602030504020204" pitchFamily="34" charset="0"/>
              </a:rPr>
              <a:t> M.A.</a:t>
            </a:r>
          </a:p>
          <a:p>
            <a:r>
              <a:rPr lang="de-AT" altLang="de-DE" sz="1800" dirty="0">
                <a:solidFill>
                  <a:schemeClr val="accent5">
                    <a:lumMod val="50000"/>
                  </a:schemeClr>
                </a:solidFill>
                <a:latin typeface="+mj-lt"/>
                <a:cs typeface="Lucida Sans Unicode" panose="020B0602030504020204" pitchFamily="34" charset="0"/>
              </a:rPr>
              <a:t>Verwaltungsdirektorin: Manuela Luchner</a:t>
            </a:r>
          </a:p>
          <a:p>
            <a:r>
              <a:rPr lang="de-AT" altLang="de-DE" sz="1800" dirty="0">
                <a:solidFill>
                  <a:schemeClr val="accent5">
                    <a:lumMod val="50000"/>
                  </a:schemeClr>
                </a:solidFill>
                <a:latin typeface="+mj-lt"/>
                <a:cs typeface="Lucida Sans Unicode" panose="020B0602030504020204" pitchFamily="34" charset="0"/>
              </a:rPr>
              <a:t>Rektoratssekretariat: Mirela Jasic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5671C6D-E482-170E-3708-4D3E66B04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16B3-2CA7-416B-8312-D07E4152929B}" type="slidenum">
              <a:rPr lang="de-AT" smtClean="0"/>
              <a:t>5</a:t>
            </a:fld>
            <a:endParaRPr lang="de-AT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19132E3-21DF-47A9-BE10-22BEF91A07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54824" y="216373"/>
            <a:ext cx="2096935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028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0" y="548680"/>
            <a:ext cx="66548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de-AT" altLang="de-DE" sz="2400" dirty="0">
                <a:solidFill>
                  <a:schemeClr val="accent5">
                    <a:lumMod val="50000"/>
                  </a:schemeClr>
                </a:solidFill>
                <a:cs typeface="Lucida Sans Unicode" panose="020B0602030504020204" pitchFamily="34" charset="0"/>
              </a:rPr>
              <a:t>Curriculum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467" y="1858400"/>
            <a:ext cx="8229600" cy="3729600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de-AT" altLang="de-DE" sz="24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Lucida Sans Unicode" panose="020B0602030504020204" pitchFamily="34" charset="0"/>
              </a:rPr>
              <a:t>Curriculum der PH Oberösterreich</a:t>
            </a:r>
          </a:p>
          <a:p>
            <a:pPr marL="0" indent="0">
              <a:lnSpc>
                <a:spcPts val="1400"/>
              </a:lnSpc>
              <a:spcAft>
                <a:spcPts val="900"/>
              </a:spcAft>
              <a:buNone/>
            </a:pPr>
            <a:r>
              <a:rPr lang="de-AT" sz="1800" dirty="0">
                <a:solidFill>
                  <a:schemeClr val="accent5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Gemeinsam eingerichtetes Bachelorstudium mit erhöhten Fernstudienanteilen für die Primarstufe</a:t>
            </a:r>
          </a:p>
          <a:p>
            <a:pPr marL="0" indent="0">
              <a:lnSpc>
                <a:spcPts val="1400"/>
              </a:lnSpc>
              <a:spcAft>
                <a:spcPts val="900"/>
              </a:spcAft>
              <a:buNone/>
            </a:pPr>
            <a:r>
              <a:rPr lang="de-AT" sz="1800" dirty="0">
                <a:solidFill>
                  <a:schemeClr val="accent5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Curriculum für das gemeinsam eingerichtete Bachelorstudium mit erhöhten Fernstudienanteilen für die Primarstufe, Mitteilungsblatt der Pädagogischen Hochschule Vorarlberg vom 30. Juni 2022, 158. Stück, Nr. 181 </a:t>
            </a:r>
            <a:r>
              <a:rPr lang="de-AT" sz="1800" dirty="0" err="1">
                <a:solidFill>
                  <a:schemeClr val="accent5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idgF</a:t>
            </a:r>
            <a:endParaRPr lang="de-AT" sz="1800" dirty="0">
              <a:solidFill>
                <a:schemeClr val="accent5">
                  <a:lumMod val="50000"/>
                </a:schemeClr>
              </a:solidFill>
              <a:latin typeface="+mj-lt"/>
              <a:ea typeface="Times New Roman" panose="02020603050405020304" pitchFamily="18" charset="0"/>
            </a:endParaRPr>
          </a:p>
          <a:p>
            <a:pPr marL="0" indent="0">
              <a:lnSpc>
                <a:spcPts val="1400"/>
              </a:lnSpc>
              <a:spcAft>
                <a:spcPts val="900"/>
              </a:spcAft>
              <a:buNone/>
            </a:pPr>
            <a:endParaRPr lang="de-AT" sz="2400" dirty="0">
              <a:solidFill>
                <a:schemeClr val="accent5">
                  <a:lumMod val="50000"/>
                </a:schemeClr>
              </a:solidFill>
              <a:latin typeface="+mj-lt"/>
              <a:ea typeface="Times New Roman" panose="02020603050405020304" pitchFamily="18" charset="0"/>
            </a:endParaRPr>
          </a:p>
          <a:p>
            <a:pPr marL="0" indent="0">
              <a:lnSpc>
                <a:spcPts val="1400"/>
              </a:lnSpc>
              <a:spcAft>
                <a:spcPts val="900"/>
              </a:spcAft>
              <a:buNone/>
            </a:pPr>
            <a:r>
              <a:rPr lang="de-AT" sz="24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Lucida Sans Unicode" panose="020B0602030504020204" pitchFamily="34" charset="0"/>
              </a:rPr>
              <a:t>Präsenzlehrveranstaltungen an der PH Vorarlberg</a:t>
            </a:r>
          </a:p>
          <a:p>
            <a:pPr marL="0" indent="0">
              <a:lnSpc>
                <a:spcPts val="1400"/>
              </a:lnSpc>
              <a:spcAft>
                <a:spcPts val="900"/>
              </a:spcAft>
              <a:buNone/>
            </a:pPr>
            <a:r>
              <a:rPr lang="de-AT" sz="18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Äquivalenzlisten zu den Inhalten der Präsenzlehrveranstaltungen (demnächst veröffentlicht im Mitteilungsblatt der Pädagogischen Hochschule Vorarlberg</a:t>
            </a:r>
          </a:p>
          <a:p>
            <a:pPr>
              <a:lnSpc>
                <a:spcPts val="1400"/>
              </a:lnSpc>
              <a:spcAft>
                <a:spcPts val="900"/>
              </a:spcAft>
            </a:pPr>
            <a:endParaRPr lang="de-AT" sz="1800" dirty="0">
              <a:latin typeface="Lucida Sans" panose="020B0602030504020204" pitchFamily="34" charset="0"/>
              <a:ea typeface="Times New Roman" panose="02020603050405020304" pitchFamily="18" charset="0"/>
            </a:endParaRPr>
          </a:p>
          <a:p>
            <a:pPr marL="0" indent="0">
              <a:lnSpc>
                <a:spcPts val="1400"/>
              </a:lnSpc>
              <a:spcAft>
                <a:spcPts val="900"/>
              </a:spcAft>
              <a:buNone/>
            </a:pPr>
            <a:endParaRPr lang="de-AT" sz="1800" dirty="0">
              <a:latin typeface="Lucida Sans" panose="020B0602030504020204" pitchFamily="34" charset="0"/>
              <a:ea typeface="Times New Roman" panose="02020603050405020304" pitchFamily="18" charset="0"/>
            </a:endParaRPr>
          </a:p>
          <a:p>
            <a:pPr marL="0" indent="0">
              <a:lnSpc>
                <a:spcPts val="1400"/>
              </a:lnSpc>
              <a:spcAft>
                <a:spcPts val="900"/>
              </a:spcAft>
              <a:buNone/>
            </a:pPr>
            <a:endParaRPr lang="de-AT" sz="1800" dirty="0">
              <a:latin typeface="Lucida Sans" panose="020B0602030504020204" pitchFamily="34" charset="0"/>
              <a:ea typeface="Times New Roman" panose="02020603050405020304" pitchFamily="18" charset="0"/>
            </a:endParaRPr>
          </a:p>
          <a:p>
            <a:pPr marL="0" indent="0">
              <a:lnSpc>
                <a:spcPts val="1400"/>
              </a:lnSpc>
              <a:spcAft>
                <a:spcPts val="900"/>
              </a:spcAft>
              <a:buNone/>
            </a:pPr>
            <a:endParaRPr lang="de-AT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de-AT" altLang="de-DE" sz="2400" dirty="0">
              <a:solidFill>
                <a:schemeClr val="tx2">
                  <a:lumMod val="50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de-AT" altLang="de-DE" sz="2400" dirty="0">
              <a:solidFill>
                <a:schemeClr val="tx2">
                  <a:lumMod val="50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0" indent="0">
              <a:buNone/>
            </a:pPr>
            <a:endParaRPr lang="de-AT" altLang="de-DE" sz="2400" dirty="0">
              <a:solidFill>
                <a:schemeClr val="tx2">
                  <a:lumMod val="50000"/>
                </a:schemeClr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4AB21B4-6DB7-2151-312E-85A56E2F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16B3-2CA7-416B-8312-D07E4152929B}" type="slidenum">
              <a:rPr lang="de-AT" smtClean="0"/>
              <a:t>6</a:t>
            </a:fld>
            <a:endParaRPr lang="de-AT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7FE535C-9258-E0F4-C0A7-1533AA8465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54824" y="216373"/>
            <a:ext cx="2096935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274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6436" y="1882571"/>
            <a:ext cx="10177130" cy="367240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de-DE" b="1" dirty="0">
              <a:solidFill>
                <a:schemeClr val="accent1">
                  <a:lumMod val="50000"/>
                </a:schemeClr>
              </a:solidFill>
              <a:latin typeface="Calibri"/>
              <a:cs typeface="Calibri Light"/>
            </a:endParaRPr>
          </a:p>
          <a:p>
            <a:pPr marL="342900" indent="-342900"/>
            <a:endParaRPr lang="de-DE" sz="2000" b="1" dirty="0">
              <a:solidFill>
                <a:srgbClr val="1F4E79"/>
              </a:solidFill>
              <a:latin typeface="Calibri Light"/>
              <a:cs typeface="Calibri Light"/>
            </a:endParaRPr>
          </a:p>
          <a:p>
            <a:pPr marL="0" indent="0">
              <a:buNone/>
            </a:pPr>
            <a:endParaRPr lang="de-DE" dirty="0">
              <a:solidFill>
                <a:srgbClr val="000000"/>
              </a:solidFill>
              <a:cs typeface="Calibri"/>
            </a:endParaRPr>
          </a:p>
          <a:p>
            <a:pPr marL="0" indent="0">
              <a:buNone/>
            </a:pPr>
            <a:endParaRPr lang="de-DE" sz="3600" b="1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9D3BB04-63E4-44F2-B268-CEE0BB54AF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54824" y="216373"/>
            <a:ext cx="2096935" cy="1325563"/>
          </a:xfrm>
          <a:prstGeom prst="rect">
            <a:avLst/>
          </a:prstGeom>
        </p:spPr>
      </p:pic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2FA1991A-4417-4DEA-9CC0-BAD9D508A1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650776"/>
              </p:ext>
            </p:extLst>
          </p:nvPr>
        </p:nvGraphicFramePr>
        <p:xfrm>
          <a:off x="2756970" y="2621495"/>
          <a:ext cx="6701990" cy="1900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9990">
                  <a:extLst>
                    <a:ext uri="{9D8B030D-6E8A-4147-A177-3AD203B41FA5}">
                      <a16:colId xmlns:a16="http://schemas.microsoft.com/office/drawing/2014/main" val="450730453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1126842524"/>
                    </a:ext>
                  </a:extLst>
                </a:gridCol>
              </a:tblGrid>
              <a:tr h="620324"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Diese </a:t>
                      </a:r>
                      <a:r>
                        <a:rPr lang="de-DE" b="1" dirty="0" err="1">
                          <a:solidFill>
                            <a:schemeClr val="tx1"/>
                          </a:solidFill>
                        </a:rPr>
                        <a:t>LVn</a:t>
                      </a:r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 gehören zu den PPS in Feldkirch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8846488"/>
                  </a:ext>
                </a:extLst>
              </a:tr>
              <a:tr h="620324"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Diese </a:t>
                      </a:r>
                      <a:r>
                        <a:rPr lang="de-DE" b="1" dirty="0" err="1">
                          <a:solidFill>
                            <a:schemeClr val="tx1"/>
                          </a:solidFill>
                        </a:rPr>
                        <a:t>LVn</a:t>
                      </a:r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 werden in Feldkirch in Präsenz abgehalten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6203063"/>
                  </a:ext>
                </a:extLst>
              </a:tr>
              <a:tr h="354471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/>
                        <a:t>Diese </a:t>
                      </a:r>
                      <a:r>
                        <a:rPr lang="de-DE" b="1" dirty="0" err="1"/>
                        <a:t>LVn</a:t>
                      </a:r>
                      <a:r>
                        <a:rPr lang="de-DE" b="1" dirty="0"/>
                        <a:t> werden von der PH OÖ abgehalten und finden zum Großteil online statt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81268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1449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9D3BB04-63E4-44F2-B268-CEE0BB54AF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54824" y="216373"/>
            <a:ext cx="2096935" cy="1325563"/>
          </a:xfrm>
          <a:prstGeom prst="rect">
            <a:avLst/>
          </a:prstGeom>
        </p:spPr>
      </p:pic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3FE058F0-DEFC-4F1D-ADBF-BEC61B8F7737}"/>
              </a:ext>
            </a:extLst>
          </p:cNvPr>
          <p:cNvGraphicFramePr>
            <a:graphicFrameLocks noGrp="1"/>
          </p:cNvGraphicFramePr>
          <p:nvPr/>
        </p:nvGraphicFramePr>
        <p:xfrm>
          <a:off x="676436" y="2471023"/>
          <a:ext cx="9782484" cy="941467"/>
        </p:xfrm>
        <a:graphic>
          <a:graphicData uri="http://schemas.openxmlformats.org/drawingml/2006/table">
            <a:tbl>
              <a:tblPr/>
              <a:tblGrid>
                <a:gridCol w="1967427">
                  <a:extLst>
                    <a:ext uri="{9D8B030D-6E8A-4147-A177-3AD203B41FA5}">
                      <a16:colId xmlns:a16="http://schemas.microsoft.com/office/drawing/2014/main" val="2211817176"/>
                    </a:ext>
                  </a:extLst>
                </a:gridCol>
                <a:gridCol w="377938">
                  <a:extLst>
                    <a:ext uri="{9D8B030D-6E8A-4147-A177-3AD203B41FA5}">
                      <a16:colId xmlns:a16="http://schemas.microsoft.com/office/drawing/2014/main" val="4218601047"/>
                    </a:ext>
                  </a:extLst>
                </a:gridCol>
                <a:gridCol w="7437119">
                  <a:extLst>
                    <a:ext uri="{9D8B030D-6E8A-4147-A177-3AD203B41FA5}">
                      <a16:colId xmlns:a16="http://schemas.microsoft.com/office/drawing/2014/main" val="1517436879"/>
                    </a:ext>
                  </a:extLst>
                </a:gridCol>
              </a:tblGrid>
              <a:tr h="325517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P1BWG21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Einführung in Interaktion und Profession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8316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P1BWG22a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Übung 1 zur Einführung in professionswissenschaftliche Grundlagen (Die Klasse als Team)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498474"/>
                  </a:ext>
                </a:extLst>
              </a:tr>
            </a:tbl>
          </a:graphicData>
        </a:graphic>
      </p:graphicFrame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74A81860-4CB0-41C8-A724-CD6AB2053A24}"/>
              </a:ext>
            </a:extLst>
          </p:cNvPr>
          <p:cNvGraphicFramePr>
            <a:graphicFrameLocks noGrp="1"/>
          </p:cNvGraphicFramePr>
          <p:nvPr/>
        </p:nvGraphicFramePr>
        <p:xfrm>
          <a:off x="676437" y="3432810"/>
          <a:ext cx="9782483" cy="1727200"/>
        </p:xfrm>
        <a:graphic>
          <a:graphicData uri="http://schemas.openxmlformats.org/drawingml/2006/table">
            <a:tbl>
              <a:tblPr/>
              <a:tblGrid>
                <a:gridCol w="1959286">
                  <a:extLst>
                    <a:ext uri="{9D8B030D-6E8A-4147-A177-3AD203B41FA5}">
                      <a16:colId xmlns:a16="http://schemas.microsoft.com/office/drawing/2014/main" val="2550248489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1044263221"/>
                    </a:ext>
                  </a:extLst>
                </a:gridCol>
                <a:gridCol w="7457437">
                  <a:extLst>
                    <a:ext uri="{9D8B030D-6E8A-4147-A177-3AD203B41FA5}">
                      <a16:colId xmlns:a16="http://schemas.microsoft.com/office/drawing/2014/main" val="3723257328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P1BBSBM2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Körpersprache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493095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P1BBSBM3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Steop</a:t>
                      </a:r>
                      <a:r>
                        <a:rPr lang="de-DE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Praxis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064617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P1BBSUT13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Bildungssinn und Grundlagenwissen der Produktgestaltung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2751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P1BBSUT14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Grundlagenwissen der Gebauten Umwelt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531338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P1BWG23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Praxisbezogene Anwendung professionswissenschaftlicher Grundlagen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037017"/>
                  </a:ext>
                </a:extLst>
              </a:tr>
            </a:tbl>
          </a:graphicData>
        </a:graphic>
      </p:graphicFrame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0CF256B7-63C2-43F0-A10D-CCBCEE23A0FD}"/>
              </a:ext>
            </a:extLst>
          </p:cNvPr>
          <p:cNvGraphicFramePr>
            <a:graphicFrameLocks noGrp="1"/>
          </p:cNvGraphicFramePr>
          <p:nvPr/>
        </p:nvGraphicFramePr>
        <p:xfrm>
          <a:off x="676436" y="5180330"/>
          <a:ext cx="9760176" cy="435302"/>
        </p:xfrm>
        <a:graphic>
          <a:graphicData uri="http://schemas.openxmlformats.org/drawingml/2006/table">
            <a:tbl>
              <a:tblPr/>
              <a:tblGrid>
                <a:gridCol w="1962941">
                  <a:extLst>
                    <a:ext uri="{9D8B030D-6E8A-4147-A177-3AD203B41FA5}">
                      <a16:colId xmlns:a16="http://schemas.microsoft.com/office/drawing/2014/main" val="4197599972"/>
                    </a:ext>
                  </a:extLst>
                </a:gridCol>
                <a:gridCol w="357823">
                  <a:extLst>
                    <a:ext uri="{9D8B030D-6E8A-4147-A177-3AD203B41FA5}">
                      <a16:colId xmlns:a16="http://schemas.microsoft.com/office/drawing/2014/main" val="722771776"/>
                    </a:ext>
                  </a:extLst>
                </a:gridCol>
                <a:gridCol w="7439412">
                  <a:extLst>
                    <a:ext uri="{9D8B030D-6E8A-4147-A177-3AD203B41FA5}">
                      <a16:colId xmlns:a16="http://schemas.microsoft.com/office/drawing/2014/main" val="2856598091"/>
                    </a:ext>
                  </a:extLst>
                </a:gridCol>
              </a:tblGrid>
              <a:tr h="43530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P1BBMKBS2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Musik erfahren und verstehen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6539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6373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4007" y="1740331"/>
            <a:ext cx="10177130" cy="367240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de-DE" b="1" dirty="0">
              <a:solidFill>
                <a:schemeClr val="accent1">
                  <a:lumMod val="50000"/>
                </a:schemeClr>
              </a:solidFill>
              <a:latin typeface="Calibri"/>
              <a:cs typeface="Calibri Light"/>
            </a:endParaRPr>
          </a:p>
          <a:p>
            <a:pPr marL="342900" indent="-342900"/>
            <a:endParaRPr lang="de-DE" sz="2000" b="1" dirty="0">
              <a:solidFill>
                <a:srgbClr val="1F4E79"/>
              </a:solidFill>
              <a:latin typeface="Calibri Light"/>
              <a:cs typeface="Calibri Light"/>
            </a:endParaRPr>
          </a:p>
          <a:p>
            <a:pPr marL="0" indent="0">
              <a:buNone/>
            </a:pPr>
            <a:endParaRPr lang="de-DE" dirty="0">
              <a:solidFill>
                <a:srgbClr val="000000"/>
              </a:solidFill>
              <a:cs typeface="Calibri"/>
            </a:endParaRPr>
          </a:p>
          <a:p>
            <a:pPr marL="0" indent="0">
              <a:buNone/>
            </a:pPr>
            <a:endParaRPr lang="de-DE" sz="3600" b="1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9D3BB04-63E4-44F2-B268-CEE0BB54AF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54824" y="216373"/>
            <a:ext cx="2096935" cy="1325563"/>
          </a:xfrm>
          <a:prstGeom prst="rect">
            <a:avLst/>
          </a:prstGeom>
        </p:spPr>
      </p:pic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43BF6C1F-1697-4D38-937E-41F1BBA096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706499"/>
              </p:ext>
            </p:extLst>
          </p:nvPr>
        </p:nvGraphicFramePr>
        <p:xfrm>
          <a:off x="554824" y="1740331"/>
          <a:ext cx="10718799" cy="4378584"/>
        </p:xfrm>
        <a:graphic>
          <a:graphicData uri="http://schemas.openxmlformats.org/drawingml/2006/table">
            <a:tbl>
              <a:tblPr/>
              <a:tblGrid>
                <a:gridCol w="2155736">
                  <a:extLst>
                    <a:ext uri="{9D8B030D-6E8A-4147-A177-3AD203B41FA5}">
                      <a16:colId xmlns:a16="http://schemas.microsoft.com/office/drawing/2014/main" val="2550716053"/>
                    </a:ext>
                  </a:extLst>
                </a:gridCol>
                <a:gridCol w="1886269">
                  <a:extLst>
                    <a:ext uri="{9D8B030D-6E8A-4147-A177-3AD203B41FA5}">
                      <a16:colId xmlns:a16="http://schemas.microsoft.com/office/drawing/2014/main" val="2590055807"/>
                    </a:ext>
                  </a:extLst>
                </a:gridCol>
                <a:gridCol w="6676794">
                  <a:extLst>
                    <a:ext uri="{9D8B030D-6E8A-4147-A177-3AD203B41FA5}">
                      <a16:colId xmlns:a16="http://schemas.microsoft.com/office/drawing/2014/main" val="1345354973"/>
                    </a:ext>
                  </a:extLst>
                </a:gridCol>
              </a:tblGrid>
              <a:tr h="28411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P1BBKD11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Grundlagen der Bildnerischen Erziehung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528805"/>
                  </a:ext>
                </a:extLst>
              </a:tr>
              <a:tr h="28411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P1BBKD12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Malerei und Grafik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060208"/>
                  </a:ext>
                </a:extLst>
              </a:tr>
              <a:tr h="440107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P1BBMB11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Grundlagen der Mathematikdidaktik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858485"/>
                  </a:ext>
                </a:extLst>
              </a:tr>
              <a:tr h="440107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P1BBMB12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Arithmetik 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779489"/>
                  </a:ext>
                </a:extLst>
              </a:tr>
              <a:tr h="28411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P1BBSBM1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Medialisierte Lernwelten 1 (Blended Learning)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160894"/>
                  </a:ext>
                </a:extLst>
              </a:tr>
              <a:tr h="28411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P1BBSB11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Sprachliche Bildung und Mehrsprachigkeit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902400"/>
                  </a:ext>
                </a:extLst>
              </a:tr>
              <a:tr h="28411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P1BBSUT12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Lernwege und Denkentwicklung im SU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380167"/>
                  </a:ext>
                </a:extLst>
              </a:tr>
              <a:tr h="28411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P1BWG11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Einführung in die Bildungswissenschaften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694874"/>
                  </a:ext>
                </a:extLst>
              </a:tr>
              <a:tr h="660160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P1BWG12b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Übung 2 zur Einführung  in die Bildungswissenschaften (International-vergleichend und Interkulturelle Pädagogik)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227144"/>
                  </a:ext>
                </a:extLst>
              </a:tr>
              <a:tr h="660160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P1BWG12e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Übung 5 zur Einführung  in die Bildungswissenschaften (Menschen-,Kinder-,Welt- und Gesellschaftsbilder)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208236"/>
                  </a:ext>
                </a:extLst>
              </a:tr>
              <a:tr h="28411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P1BWG13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Technik wissenschaftlichen Arbeitens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266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941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BD2C03136CEF40ACD25821EB734B85" ma:contentTypeVersion="4" ma:contentTypeDescription="Create a new document." ma:contentTypeScope="" ma:versionID="f5b9d40fca39910ecabae73a05db1bc9">
  <xsd:schema xmlns:xsd="http://www.w3.org/2001/XMLSchema" xmlns:xs="http://www.w3.org/2001/XMLSchema" xmlns:p="http://schemas.microsoft.com/office/2006/metadata/properties" xmlns:ns2="b3de28c4-4ee9-42c4-9c9f-5e8e35ce61cf" xmlns:ns3="78c93a5a-04f7-4c7c-927f-4832c5d4bfcc" targetNamespace="http://schemas.microsoft.com/office/2006/metadata/properties" ma:root="true" ma:fieldsID="326d85400f4ce394199b29e2b8fc3874" ns2:_="" ns3:_="">
    <xsd:import namespace="b3de28c4-4ee9-42c4-9c9f-5e8e35ce61cf"/>
    <xsd:import namespace="78c93a5a-04f7-4c7c-927f-4832c5d4bfc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de28c4-4ee9-42c4-9c9f-5e8e35ce61c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c93a5a-04f7-4c7c-927f-4832c5d4bf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3de28c4-4ee9-42c4-9c9f-5e8e35ce61cf">
      <UserInfo>
        <DisplayName>Margit Steiner</DisplayName>
        <AccountId>6</AccountId>
        <AccountType/>
      </UserInfo>
      <UserInfo>
        <DisplayName>Kurt Mitterlehner</DisplayName>
        <AccountId>59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946632CD-60BC-4583-A6BE-474A2A732E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de28c4-4ee9-42c4-9c9f-5e8e35ce61cf"/>
    <ds:schemaRef ds:uri="78c93a5a-04f7-4c7c-927f-4832c5d4bf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B0EC3B1-2143-4C11-BA15-50793DB5AA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9CB618-474D-45A0-89F1-1EDBEC90F271}">
  <ds:schemaRefs>
    <ds:schemaRef ds:uri="http://purl.org/dc/dcmitype/"/>
    <ds:schemaRef ds:uri="http://schemas.microsoft.com/office/2006/documentManagement/types"/>
    <ds:schemaRef ds:uri="78c93a5a-04f7-4c7c-927f-4832c5d4bfcc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b3de28c4-4ee9-42c4-9c9f-5e8e35ce61c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821</Words>
  <Application>Microsoft Office PowerPoint</Application>
  <PresentationFormat>Breitbild</PresentationFormat>
  <Paragraphs>195</Paragraphs>
  <Slides>22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22</vt:i4>
      </vt:variant>
    </vt:vector>
  </HeadingPairs>
  <TitlesOfParts>
    <vt:vector size="32" baseType="lpstr">
      <vt:lpstr>Arial</vt:lpstr>
      <vt:lpstr>Calibri</vt:lpstr>
      <vt:lpstr>Calibri Light</vt:lpstr>
      <vt:lpstr>Lucida Sans</vt:lpstr>
      <vt:lpstr>Lucida Sans Unicode</vt:lpstr>
      <vt:lpstr>Myriad Pro</vt:lpstr>
      <vt:lpstr>Times New Roman</vt:lpstr>
      <vt:lpstr>Wingdings</vt:lpstr>
      <vt:lpstr>Office Theme</vt:lpstr>
      <vt:lpstr>2_Larissa</vt:lpstr>
      <vt:lpstr> Primarstufenlehrer*in  werden</vt:lpstr>
      <vt:lpstr>PowerPoint-Präsentation</vt:lpstr>
      <vt:lpstr>PowerPoint-Präsentation</vt:lpstr>
      <vt:lpstr>Unser Haus </vt:lpstr>
      <vt:lpstr>Über uns</vt:lpstr>
      <vt:lpstr>Curriculum</vt:lpstr>
      <vt:lpstr>PowerPoint-Präsentation</vt:lpstr>
      <vt:lpstr>PowerPoint-Präsentation</vt:lpstr>
      <vt:lpstr>PowerPoint-Präsentation</vt:lpstr>
      <vt:lpstr>PowerPoint-Präsentation</vt:lpstr>
      <vt:lpstr> Mentoring im Studium der Primarstufe </vt:lpstr>
      <vt:lpstr> Verpflichtende Wahlfächer </vt:lpstr>
      <vt:lpstr> Instrumentalausbildung Primarstufe </vt:lpstr>
      <vt:lpstr> Instrumentalausbildung Primarstufe – Anforderungen für die Zulassung im 3. Semester  </vt:lpstr>
      <vt:lpstr>PowerPoint-Präsentation</vt:lpstr>
      <vt:lpstr>Pädagogisch praktische Studien</vt:lpstr>
      <vt:lpstr> Wahlfächer und Workshops </vt:lpstr>
      <vt:lpstr> Workload  </vt:lpstr>
      <vt:lpstr> Weitere Informationen zum Studium 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Startseite Volksschullehrer/in werden</dc:title>
  <dc:creator>Steiner Margit</dc:creator>
  <cp:lastModifiedBy>Margit Steiner</cp:lastModifiedBy>
  <cp:revision>594</cp:revision>
  <cp:lastPrinted>2019-09-18T09:33:57Z</cp:lastPrinted>
  <dcterms:created xsi:type="dcterms:W3CDTF">2015-09-22T07:53:22Z</dcterms:created>
  <dcterms:modified xsi:type="dcterms:W3CDTF">2024-10-07T22:01:50Z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0x0101009EBD2C03136CEF40ACD25821EB734B85</vt:lpwstr>
  </property>
</Properties>
</file>